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Lst>
  <p:sldSz cx="12192000" cy="6858000"/>
  <p:notesSz cx="6858000" cy="9144000"/>
  <p:embeddedFontLst>
    <p:embeddedFont>
      <p:font typeface="Comic Sans MS" panose="030F0702030302020204" pitchFamily="66" charset="0"/>
      <p:regular r:id="rId25"/>
      <p:bold r:id="rId26"/>
      <p:italic r:id="rId27"/>
      <p:boldItalic r:id="rId28"/>
    </p:embeddedFont>
    <p:embeddedFont>
      <p:font typeface="Gill Sans" panose="020B0604020202020204" charset="0"/>
      <p:regular r:id="rId29"/>
      <p:bold r:id="rId30"/>
    </p:embeddedFont>
    <p:embeddedFont>
      <p:font typeface="Quattrocento Sans" panose="020B05020500000200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i1hvr9TDEHyJppGM4edyFM3TOp0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387A1D-9494-4800-8072-57DECF9E5631}">
  <a:tblStyle styleId="{B2387A1D-9494-4800-8072-57DECF9E563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0155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1813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6483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414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3023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0561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6601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75315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0853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4" name="Google Shape;24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2263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487c455f6b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g3487c455f6b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487c455f6b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g3487c455f6b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487c455f6b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3487c455f6b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c6db44c6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24c6db44c6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6831c8bf8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g16831c8bf8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3644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16"/>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6"/>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a:endParaRPr/>
          </a:p>
        </p:txBody>
      </p:sp>
      <p:sp>
        <p:nvSpPr>
          <p:cNvPr id="22" name="Google Shape;22;p16"/>
          <p:cNvSpPr txBox="1">
            <a:spLocks noGrp="1"/>
          </p:cNvSpPr>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5"/>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22072" algn="l">
              <a:lnSpc>
                <a:spcPct val="100000"/>
              </a:lnSpc>
              <a:spcBef>
                <a:spcPts val="600"/>
              </a:spcBef>
              <a:spcAft>
                <a:spcPts val="0"/>
              </a:spcAft>
              <a:buSzPts val="1472"/>
              <a:buChar char="◼"/>
              <a:defRPr/>
            </a:lvl2pPr>
            <a:lvl3pPr marL="1371600" lvl="2" indent="-310388" algn="l">
              <a:lnSpc>
                <a:spcPct val="100000"/>
              </a:lnSpc>
              <a:spcBef>
                <a:spcPts val="600"/>
              </a:spcBef>
              <a:spcAft>
                <a:spcPts val="0"/>
              </a:spcAft>
              <a:buSzPts val="1288"/>
              <a:buChar char="◼"/>
              <a:defRPr/>
            </a:lvl3pPr>
            <a:lvl4pPr marL="1828800" lvl="3" indent="-298703" algn="l">
              <a:lnSpc>
                <a:spcPct val="100000"/>
              </a:lnSpc>
              <a:spcBef>
                <a:spcPts val="600"/>
              </a:spcBef>
              <a:spcAft>
                <a:spcPts val="0"/>
              </a:spcAft>
              <a:buSzPts val="1104"/>
              <a:buChar char="◼"/>
              <a:defRPr/>
            </a:lvl4pPr>
            <a:lvl5pPr marL="2286000" lvl="4" indent="-298704" algn="l">
              <a:lnSpc>
                <a:spcPct val="100000"/>
              </a:lnSpc>
              <a:spcBef>
                <a:spcPts val="600"/>
              </a:spcBef>
              <a:spcAft>
                <a:spcPts val="0"/>
              </a:spcAft>
              <a:buSzPts val="1104"/>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86" name="Google Shape;86;p2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5"/>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26"/>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6"/>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93" name="Google Shape;93;p26"/>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6"/>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6"/>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17"/>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7"/>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8"/>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8"/>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5" name="Google Shape;35;p1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1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20"/>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0"/>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600"/>
              <a:buFont typeface="Gill Sans"/>
              <a:buNone/>
              <a:defRPr sz="3600" b="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0"/>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656"/>
              <a:buNone/>
              <a:defRPr sz="1800" cap="none">
                <a:solidFill>
                  <a:schemeClr val="accent2"/>
                </a:solidFill>
              </a:defRPr>
            </a:lvl1pPr>
            <a:lvl2pPr marL="914400" lvl="1" indent="-228600" algn="l">
              <a:lnSpc>
                <a:spcPct val="100000"/>
              </a:lnSpc>
              <a:spcBef>
                <a:spcPts val="600"/>
              </a:spcBef>
              <a:spcAft>
                <a:spcPts val="0"/>
              </a:spcAft>
              <a:buSzPts val="1656"/>
              <a:buNone/>
              <a:defRPr sz="1800">
                <a:solidFill>
                  <a:srgbClr val="888888"/>
                </a:solidFill>
              </a:defRPr>
            </a:lvl2pPr>
            <a:lvl3pPr marL="1371600" lvl="2" indent="-228600" algn="l">
              <a:lnSpc>
                <a:spcPct val="100000"/>
              </a:lnSpc>
              <a:spcBef>
                <a:spcPts val="600"/>
              </a:spcBef>
              <a:spcAft>
                <a:spcPts val="0"/>
              </a:spcAft>
              <a:buSzPts val="1472"/>
              <a:buNone/>
              <a:defRPr sz="1600">
                <a:solidFill>
                  <a:srgbClr val="888888"/>
                </a:solidFill>
              </a:defRPr>
            </a:lvl3pPr>
            <a:lvl4pPr marL="1828800" lvl="3" indent="-228600" algn="l">
              <a:lnSpc>
                <a:spcPct val="100000"/>
              </a:lnSpc>
              <a:spcBef>
                <a:spcPts val="600"/>
              </a:spcBef>
              <a:spcAft>
                <a:spcPts val="0"/>
              </a:spcAft>
              <a:buSzPts val="1288"/>
              <a:buNone/>
              <a:defRPr sz="1400">
                <a:solidFill>
                  <a:srgbClr val="888888"/>
                </a:solidFill>
              </a:defRPr>
            </a:lvl4pPr>
            <a:lvl5pPr marL="2286000" lvl="4" indent="-228600" algn="l">
              <a:lnSpc>
                <a:spcPct val="100000"/>
              </a:lnSpc>
              <a:spcBef>
                <a:spcPts val="600"/>
              </a:spcBef>
              <a:spcAft>
                <a:spcPts val="0"/>
              </a:spcAft>
              <a:buSzPts val="1288"/>
              <a:buNone/>
              <a:defRPr sz="1400">
                <a:solidFill>
                  <a:srgbClr val="888888"/>
                </a:solidFill>
              </a:defRPr>
            </a:lvl5pPr>
            <a:lvl6pPr marL="2743200" lvl="5" indent="-228600" algn="l">
              <a:lnSpc>
                <a:spcPct val="100000"/>
              </a:lnSpc>
              <a:spcBef>
                <a:spcPts val="600"/>
              </a:spcBef>
              <a:spcAft>
                <a:spcPts val="0"/>
              </a:spcAft>
              <a:buSzPts val="1288"/>
              <a:buNone/>
              <a:defRPr sz="1400">
                <a:solidFill>
                  <a:srgbClr val="888888"/>
                </a:solidFill>
              </a:defRPr>
            </a:lvl6pPr>
            <a:lvl7pPr marL="3200400" lvl="6" indent="-228600" algn="l">
              <a:lnSpc>
                <a:spcPct val="100000"/>
              </a:lnSpc>
              <a:spcBef>
                <a:spcPts val="600"/>
              </a:spcBef>
              <a:spcAft>
                <a:spcPts val="0"/>
              </a:spcAft>
              <a:buSzPts val="1288"/>
              <a:buNone/>
              <a:defRPr sz="1400">
                <a:solidFill>
                  <a:srgbClr val="888888"/>
                </a:solidFill>
              </a:defRPr>
            </a:lvl7pPr>
            <a:lvl8pPr marL="3657600" lvl="7" indent="-228600" algn="l">
              <a:lnSpc>
                <a:spcPct val="100000"/>
              </a:lnSpc>
              <a:spcBef>
                <a:spcPts val="600"/>
              </a:spcBef>
              <a:spcAft>
                <a:spcPts val="0"/>
              </a:spcAft>
              <a:buSzPts val="1288"/>
              <a:buNone/>
              <a:defRPr sz="1400">
                <a:solidFill>
                  <a:srgbClr val="888888"/>
                </a:solidFill>
              </a:defRPr>
            </a:lvl8pPr>
            <a:lvl9pPr marL="4114800" lvl="8" indent="-228600" algn="l">
              <a:lnSpc>
                <a:spcPct val="100000"/>
              </a:lnSpc>
              <a:spcBef>
                <a:spcPts val="600"/>
              </a:spcBef>
              <a:spcAft>
                <a:spcPts val="600"/>
              </a:spcAft>
              <a:buSzPts val="1288"/>
              <a:buNone/>
              <a:defRPr sz="1400">
                <a:solidFill>
                  <a:srgbClr val="888888"/>
                </a:solidFill>
              </a:defRPr>
            </a:lvl9pPr>
          </a:lstStyle>
          <a:p>
            <a:endParaRPr/>
          </a:p>
        </p:txBody>
      </p:sp>
      <p:sp>
        <p:nvSpPr>
          <p:cNvPr id="46" name="Google Shape;46;p2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21"/>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1"/>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3" name="Google Shape;53;p21"/>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4" name="Google Shape;54;p2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22"/>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61" name="Google Shape;61;p22"/>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62" name="Google Shape;62;p22"/>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63" name="Google Shape;63;p22"/>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64" name="Google Shape;64;p22"/>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2"/>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23"/>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3"/>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D58AC"/>
              </a:buClr>
              <a:buSzPts val="2000"/>
              <a:buFont typeface="Gill Sans"/>
              <a:buNone/>
              <a:defRPr sz="2000" b="0">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lnSpc>
                <a:spcPct val="100000"/>
              </a:lnSpc>
              <a:spcBef>
                <a:spcPts val="400"/>
              </a:spcBef>
              <a:spcAft>
                <a:spcPts val="0"/>
              </a:spcAft>
              <a:buSzPts val="1840"/>
              <a:buChar char="◼"/>
              <a:defRPr sz="2000">
                <a:solidFill>
                  <a:schemeClr val="dk2"/>
                </a:solidFill>
              </a:defRPr>
            </a:lvl1pPr>
            <a:lvl2pPr marL="914400" lvl="1" indent="-333756" algn="l">
              <a:lnSpc>
                <a:spcPct val="100000"/>
              </a:lnSpc>
              <a:spcBef>
                <a:spcPts val="600"/>
              </a:spcBef>
              <a:spcAft>
                <a:spcPts val="0"/>
              </a:spcAft>
              <a:buSzPts val="1656"/>
              <a:buChar char="◼"/>
              <a:defRPr sz="1800">
                <a:solidFill>
                  <a:schemeClr val="dk2"/>
                </a:solidFill>
              </a:defRPr>
            </a:lvl2pPr>
            <a:lvl3pPr marL="1371600" lvl="2" indent="-322072" algn="l">
              <a:lnSpc>
                <a:spcPct val="100000"/>
              </a:lnSpc>
              <a:spcBef>
                <a:spcPts val="600"/>
              </a:spcBef>
              <a:spcAft>
                <a:spcPts val="0"/>
              </a:spcAft>
              <a:buSzPts val="1472"/>
              <a:buChar char="◼"/>
              <a:defRPr sz="1600">
                <a:solidFill>
                  <a:schemeClr val="dk2"/>
                </a:solidFill>
              </a:defRPr>
            </a:lvl3pPr>
            <a:lvl4pPr marL="1828800" lvl="3" indent="-310388" algn="l">
              <a:lnSpc>
                <a:spcPct val="100000"/>
              </a:lnSpc>
              <a:spcBef>
                <a:spcPts val="600"/>
              </a:spcBef>
              <a:spcAft>
                <a:spcPts val="0"/>
              </a:spcAft>
              <a:buSzPts val="1288"/>
              <a:buChar char="◼"/>
              <a:defRPr sz="1400">
                <a:solidFill>
                  <a:schemeClr val="dk2"/>
                </a:solidFill>
              </a:defRPr>
            </a:lvl4pPr>
            <a:lvl5pPr marL="2286000" lvl="4" indent="-310388" algn="l">
              <a:lnSpc>
                <a:spcPct val="100000"/>
              </a:lnSpc>
              <a:spcBef>
                <a:spcPts val="600"/>
              </a:spcBef>
              <a:spcAft>
                <a:spcPts val="0"/>
              </a:spcAft>
              <a:buSzPts val="1288"/>
              <a:buChar char="◼"/>
              <a:defRPr sz="1400">
                <a:solidFill>
                  <a:schemeClr val="dk2"/>
                </a:solidFill>
              </a:defRPr>
            </a:lvl5pPr>
            <a:lvl6pPr marL="2743200" lvl="5" indent="-310388" algn="l">
              <a:lnSpc>
                <a:spcPct val="100000"/>
              </a:lnSpc>
              <a:spcBef>
                <a:spcPts val="600"/>
              </a:spcBef>
              <a:spcAft>
                <a:spcPts val="0"/>
              </a:spcAft>
              <a:buSzPts val="1288"/>
              <a:buChar char="◼"/>
              <a:defRPr sz="1400">
                <a:solidFill>
                  <a:schemeClr val="dk2"/>
                </a:solidFill>
              </a:defRPr>
            </a:lvl6pPr>
            <a:lvl7pPr marL="3200400" lvl="6" indent="-310388" algn="l">
              <a:lnSpc>
                <a:spcPct val="100000"/>
              </a:lnSpc>
              <a:spcBef>
                <a:spcPts val="600"/>
              </a:spcBef>
              <a:spcAft>
                <a:spcPts val="0"/>
              </a:spcAft>
              <a:buSzPts val="1288"/>
              <a:buChar char="◼"/>
              <a:defRPr sz="1400">
                <a:solidFill>
                  <a:schemeClr val="dk2"/>
                </a:solidFill>
              </a:defRPr>
            </a:lvl7pPr>
            <a:lvl8pPr marL="3657600" lvl="7" indent="-310388" algn="l">
              <a:lnSpc>
                <a:spcPct val="100000"/>
              </a:lnSpc>
              <a:spcBef>
                <a:spcPts val="600"/>
              </a:spcBef>
              <a:spcAft>
                <a:spcPts val="0"/>
              </a:spcAft>
              <a:buSzPts val="1288"/>
              <a:buChar char="◼"/>
              <a:defRPr sz="1400">
                <a:solidFill>
                  <a:schemeClr val="dk2"/>
                </a:solidFill>
              </a:defRPr>
            </a:lvl8pPr>
            <a:lvl9pPr marL="4114800" lvl="8" indent="-310388" algn="l">
              <a:lnSpc>
                <a:spcPct val="100000"/>
              </a:lnSpc>
              <a:spcBef>
                <a:spcPts val="600"/>
              </a:spcBef>
              <a:spcAft>
                <a:spcPts val="600"/>
              </a:spcAft>
              <a:buSzPts val="1288"/>
              <a:buChar char="◼"/>
              <a:defRPr sz="1400">
                <a:solidFill>
                  <a:schemeClr val="dk2"/>
                </a:solidFill>
              </a:defRPr>
            </a:lvl9pPr>
          </a:lstStyle>
          <a:p>
            <a:endParaRPr/>
          </a:p>
        </p:txBody>
      </p:sp>
      <p:sp>
        <p:nvSpPr>
          <p:cNvPr id="71" name="Google Shape;71;p23"/>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lnSpc>
                <a:spcPct val="100000"/>
              </a:lnSpc>
              <a:spcBef>
                <a:spcPts val="220"/>
              </a:spcBef>
              <a:spcAft>
                <a:spcPts val="0"/>
              </a:spcAft>
              <a:buSzPts val="1012"/>
              <a:buNone/>
              <a:defRPr sz="1100">
                <a:solidFill>
                  <a:schemeClr val="lt1"/>
                </a:solidFill>
              </a:defRPr>
            </a:lvl1pPr>
            <a:lvl2pPr marL="914400" lvl="1" indent="-228600" algn="l">
              <a:lnSpc>
                <a:spcPct val="100000"/>
              </a:lnSpc>
              <a:spcBef>
                <a:spcPts val="600"/>
              </a:spcBef>
              <a:spcAft>
                <a:spcPts val="0"/>
              </a:spcAft>
              <a:buSzPts val="1012"/>
              <a:buNone/>
              <a:defRPr sz="11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72" name="Google Shape;72;p2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2400"/>
              <a:buFont typeface="Gill Sans"/>
              <a:buNone/>
              <a:defRPr sz="2400" b="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a:spLocks noGrp="1"/>
          </p:cNvSpPr>
          <p:nvPr>
            <p:ph type="pic" idx="2"/>
          </p:nvPr>
        </p:nvSpPr>
        <p:spPr>
          <a:xfrm>
            <a:off x="447817" y="599725"/>
            <a:ext cx="11290859" cy="3557252"/>
          </a:xfrm>
          <a:prstGeom prst="rect">
            <a:avLst/>
          </a:prstGeom>
          <a:noFill/>
          <a:ln>
            <a:noFill/>
          </a:ln>
        </p:spPr>
      </p:sp>
      <p:sp>
        <p:nvSpPr>
          <p:cNvPr id="78" name="Google Shape;78;p24"/>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240"/>
              </a:spcBef>
              <a:spcAft>
                <a:spcPts val="0"/>
              </a:spcAft>
              <a:buSzPts val="1104"/>
              <a:buNone/>
              <a:defRPr sz="1200"/>
            </a:lvl1pPr>
            <a:lvl2pPr marL="914400" lvl="1" indent="-228600" algn="l">
              <a:lnSpc>
                <a:spcPct val="100000"/>
              </a:lnSpc>
              <a:spcBef>
                <a:spcPts val="600"/>
              </a:spcBef>
              <a:spcAft>
                <a:spcPts val="0"/>
              </a:spcAft>
              <a:buSzPts val="1104"/>
              <a:buNone/>
              <a:defRPr sz="12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79" name="Google Shape;79;p2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lnSpc>
                <a:spcPct val="100000"/>
              </a:lnSpc>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lnSpc>
                <a:spcPct val="100000"/>
              </a:lnSpc>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lnSpc>
                <a:spcPct val="100000"/>
              </a:lnSpc>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5"/>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5"/>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5"/>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5"/>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flickr.com/photos/westmidlandspolice/6147241735/"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sites.google.com/view/cyberthonai2025/home"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21.jpeg"/><Relationship Id="rId21" Type="http://schemas.openxmlformats.org/officeDocument/2006/relationships/hyperlink" Target="https://nlpglossary.blogspot.com/2010/05/nlp-behavioral-model.html" TargetMode="External"/><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2.jpeg"/><Relationship Id="rId2" Type="http://schemas.openxmlformats.org/officeDocument/2006/relationships/notesSlide" Target="../notesSlides/notesSlide19.xml"/><Relationship Id="rId16" Type="http://schemas.openxmlformats.org/officeDocument/2006/relationships/image" Target="../media/image31.jpeg"/><Relationship Id="rId20" Type="http://schemas.openxmlformats.org/officeDocument/2006/relationships/image" Target="../media/image34.jpg"/><Relationship Id="rId1" Type="http://schemas.openxmlformats.org/officeDocument/2006/relationships/slideLayout" Target="../slideLayouts/slideLayout3.xml"/><Relationship Id="rId6" Type="http://schemas.openxmlformats.org/officeDocument/2006/relationships/hyperlink" Target="https://elblogdepicodev.blogspot.com/2012/11/como-crear-y-usar-sprites-en-paginas.html" TargetMode="External"/><Relationship Id="rId11" Type="http://schemas.openxmlformats.org/officeDocument/2006/relationships/image" Target="../media/image26.png"/><Relationship Id="rId5" Type="http://schemas.openxmlformats.org/officeDocument/2006/relationships/image" Target="../media/image22.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hyperlink" Target="https://nlp.rusvectores.org/" TargetMode="External"/><Relationship Id="rId4" Type="http://schemas.openxmlformats.org/officeDocument/2006/relationships/hyperlink" Target="https://aprendehtml5facil.blogspot.com/" TargetMode="External"/><Relationship Id="rId9" Type="http://schemas.openxmlformats.org/officeDocument/2006/relationships/hyperlink" Target="https://permaclipart.org/clipart/js-3/" TargetMode="External"/><Relationship Id="rId1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sites.google.com/view/cyberthonai2025/hom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sites.google.com/view/cyberthonai2025/hom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sites.google.com/view/cyberthonai2025/home"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102" name="Google Shape;102;p1" descr="Digital Connections"/>
          <p:cNvPicPr preferRelativeResize="0"/>
          <p:nvPr/>
        </p:nvPicPr>
        <p:blipFill rotWithShape="1">
          <a:blip r:embed="rId3">
            <a:alphaModFix/>
          </a:blip>
          <a:srcRect l="13265" t="9089" r="3502"/>
          <a:stretch/>
        </p:blipFill>
        <p:spPr>
          <a:xfrm>
            <a:off x="20" y="10"/>
            <a:ext cx="12191980" cy="6857990"/>
          </a:xfrm>
          <a:prstGeom prst="rect">
            <a:avLst/>
          </a:prstGeom>
          <a:noFill/>
          <a:ln>
            <a:noFill/>
          </a:ln>
        </p:spPr>
      </p:pic>
      <p:grpSp>
        <p:nvGrpSpPr>
          <p:cNvPr id="103" name="Google Shape;103;p1"/>
          <p:cNvGrpSpPr/>
          <p:nvPr/>
        </p:nvGrpSpPr>
        <p:grpSpPr>
          <a:xfrm>
            <a:off x="446534" y="453643"/>
            <a:ext cx="11298933" cy="98554"/>
            <a:chOff x="446534" y="453643"/>
            <a:chExt cx="11298933" cy="98554"/>
          </a:xfrm>
        </p:grpSpPr>
        <p:sp>
          <p:nvSpPr>
            <p:cNvPr id="104" name="Google Shape;104;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p1"/>
          <p:cNvSpPr/>
          <p:nvPr/>
        </p:nvSpPr>
        <p:spPr>
          <a:xfrm>
            <a:off x="448732" y="4428067"/>
            <a:ext cx="11260667" cy="1962497"/>
          </a:xfrm>
          <a:prstGeom prst="rect">
            <a:avLst/>
          </a:prstGeom>
          <a:solidFill>
            <a:schemeClr val="accent1">
              <a:alpha val="9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
          <p:cNvSpPr txBox="1">
            <a:spLocks noGrp="1"/>
          </p:cNvSpPr>
          <p:nvPr>
            <p:ph type="ctrTitle"/>
          </p:nvPr>
        </p:nvSpPr>
        <p:spPr>
          <a:xfrm>
            <a:off x="581191" y="4572000"/>
            <a:ext cx="10993549" cy="895244"/>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4800"/>
              <a:buFont typeface="Gill Sans"/>
              <a:buNone/>
            </a:pPr>
            <a:r>
              <a:rPr lang="en-US" sz="4800">
                <a:solidFill>
                  <a:schemeClr val="lt1"/>
                </a:solidFill>
              </a:rPr>
              <a:t>CYBERTHON.AI - 2025</a:t>
            </a:r>
            <a:endParaRPr/>
          </a:p>
        </p:txBody>
      </p:sp>
      <p:sp>
        <p:nvSpPr>
          <p:cNvPr id="109" name="Google Shape;109;p1"/>
          <p:cNvSpPr txBox="1">
            <a:spLocks noGrp="1"/>
          </p:cNvSpPr>
          <p:nvPr>
            <p:ph type="subTitle" idx="1"/>
          </p:nvPr>
        </p:nvSpPr>
        <p:spPr>
          <a:xfrm>
            <a:off x="581194" y="5467246"/>
            <a:ext cx="10993546" cy="48482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72"/>
              <a:buNone/>
            </a:pPr>
            <a:r>
              <a:rPr lang="en-US">
                <a:solidFill>
                  <a:srgbClr val="7CEBFF"/>
                </a:solidFill>
              </a:rPr>
              <a:t>CHANDIGARH POLICE (IN PARTNERSHIP  WITH INFOSYS, CHANDIGARH)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
          <p:cNvSpPr txBox="1">
            <a:spLocks noGrp="1"/>
          </p:cNvSpPr>
          <p:nvPr>
            <p:ph type="title"/>
          </p:nvPr>
        </p:nvSpPr>
        <p:spPr>
          <a:xfrm>
            <a:off x="575894" y="729658"/>
            <a:ext cx="11029616" cy="66073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dirty="0"/>
              <a:t>PROBLEM STATEMENT</a:t>
            </a:r>
            <a:endParaRPr dirty="0"/>
          </a:p>
        </p:txBody>
      </p:sp>
      <p:sp>
        <p:nvSpPr>
          <p:cNvPr id="186" name="Google Shape;186;p5"/>
          <p:cNvSpPr txBox="1"/>
          <p:nvPr/>
        </p:nvSpPr>
        <p:spPr>
          <a:xfrm>
            <a:off x="575900" y="1390400"/>
            <a:ext cx="8367000" cy="369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Quattrocento Sans"/>
                <a:ea typeface="Quattrocento Sans"/>
                <a:cs typeface="Quattrocento Sans"/>
                <a:sym typeface="Quattrocento Sans"/>
              </a:rPr>
              <a:t>Explain the main problem statement and what are critical challenges to be fixed</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 name="TextBox 2">
            <a:extLst>
              <a:ext uri="{FF2B5EF4-FFF2-40B4-BE49-F238E27FC236}">
                <a16:creationId xmlns:a16="http://schemas.microsoft.com/office/drawing/2014/main" id="{B122A7EC-2C2B-C256-2D73-617A44D37AB2}"/>
              </a:ext>
            </a:extLst>
          </p:cNvPr>
          <p:cNvSpPr txBox="1"/>
          <p:nvPr/>
        </p:nvSpPr>
        <p:spPr>
          <a:xfrm>
            <a:off x="430338" y="1882858"/>
            <a:ext cx="6934418"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u="sng">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4590B8">
                    <a:lumMod val="50000"/>
                  </a:srgbClr>
                </a:solidFill>
                <a:effectLst/>
                <a:uLnTx/>
                <a:uFillTx/>
                <a:latin typeface="Arial"/>
                <a:cs typeface="Arial"/>
                <a:sym typeface="Arial"/>
              </a:rPr>
              <a:t>Voice Emotion Recognition from Emergency Calls</a:t>
            </a:r>
            <a:endParaRPr kumimoji="0" lang="en-IN" sz="2000" b="1" i="0" u="sng" strike="noStrike" kern="0" cap="none" spc="0" normalizeH="0" baseline="0" noProof="0" dirty="0">
              <a:ln>
                <a:noFill/>
              </a:ln>
              <a:solidFill>
                <a:srgbClr val="4590B8">
                  <a:lumMod val="50000"/>
                </a:srgbClr>
              </a:solidFill>
              <a:effectLst/>
              <a:uLnTx/>
              <a:uFillTx/>
              <a:latin typeface="Arial"/>
              <a:cs typeface="Arial"/>
              <a:sym typeface="Arial"/>
            </a:endParaRPr>
          </a:p>
        </p:txBody>
      </p:sp>
      <p:sp>
        <p:nvSpPr>
          <p:cNvPr id="5" name="TextBox 4">
            <a:extLst>
              <a:ext uri="{FF2B5EF4-FFF2-40B4-BE49-F238E27FC236}">
                <a16:creationId xmlns:a16="http://schemas.microsoft.com/office/drawing/2014/main" id="{4AAD3DED-C79A-B49B-931E-8B885947B3CC}"/>
              </a:ext>
            </a:extLst>
          </p:cNvPr>
          <p:cNvSpPr txBox="1"/>
          <p:nvPr/>
        </p:nvSpPr>
        <p:spPr>
          <a:xfrm>
            <a:off x="420892" y="2262749"/>
            <a:ext cx="11536648" cy="1477328"/>
          </a:xfrm>
          <a:prstGeom prst="rect">
            <a:avLst/>
          </a:prstGeom>
          <a:noFill/>
        </p:spPr>
        <p:txBody>
          <a:bodyPr wrap="square" rtlCol="0">
            <a:spAutoFit/>
          </a:bodyPr>
          <a:lstStyle>
            <a:defPPr marR="0" lvl="0" algn="l" rtl="0">
              <a:lnSpc>
                <a:spcPct val="100000"/>
              </a:lnSpc>
              <a:spcBef>
                <a:spcPts val="0"/>
              </a:spcBef>
              <a:spcAft>
                <a:spcPts val="0"/>
              </a:spcAft>
            </a:defPPr>
            <a:lvl1pPr>
              <a:defRPr sz="1800" i="1">
                <a:solidFill>
                  <a:srgbClr val="374151"/>
                </a:solidFill>
                <a:effectLst/>
                <a:latin typeface="Söhne"/>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dirty="0">
                <a:ln>
                  <a:noFill/>
                </a:ln>
                <a:solidFill>
                  <a:srgbClr val="374151"/>
                </a:solidFill>
                <a:effectLst/>
                <a:uLnTx/>
                <a:uFillTx/>
                <a:latin typeface="Söhne"/>
                <a:cs typeface="Arial"/>
                <a:sym typeface="Arial"/>
              </a:rPr>
              <a:t>Our mission is to develop </a:t>
            </a:r>
            <a:r>
              <a:rPr kumimoji="0" lang="en-US" sz="1800" b="1" i="1" u="none" strike="noStrike" kern="0" cap="none" spc="0" normalizeH="0" baseline="0" noProof="0" dirty="0">
                <a:ln>
                  <a:noFill/>
                </a:ln>
                <a:solidFill>
                  <a:srgbClr val="374151"/>
                </a:solidFill>
                <a:effectLst/>
                <a:uLnTx/>
                <a:uFillTx/>
                <a:latin typeface="Söhne"/>
                <a:cs typeface="Arial"/>
                <a:sym typeface="Arial"/>
              </a:rPr>
              <a:t>a real-time AI-driven audio analysis </a:t>
            </a:r>
            <a:r>
              <a:rPr kumimoji="0" lang="en-US" sz="1800" b="0" i="1" u="none" strike="noStrike" kern="0" cap="none" spc="0" normalizeH="0" baseline="0" noProof="0" dirty="0">
                <a:ln>
                  <a:noFill/>
                </a:ln>
                <a:solidFill>
                  <a:srgbClr val="374151"/>
                </a:solidFill>
                <a:effectLst/>
                <a:uLnTx/>
                <a:uFillTx/>
                <a:latin typeface="Söhne"/>
                <a:cs typeface="Arial"/>
                <a:sym typeface="Arial"/>
              </a:rPr>
              <a:t>system that can detect emotional cues such as distress, aggression, or urgency from emergency and helpline calls using tone analysis and natural language processing (NLP).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1"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dirty="0">
                <a:ln>
                  <a:noFill/>
                </a:ln>
                <a:solidFill>
                  <a:srgbClr val="374151"/>
                </a:solidFill>
                <a:effectLst/>
                <a:uLnTx/>
                <a:uFillTx/>
                <a:latin typeface="Söhne"/>
                <a:cs typeface="Arial"/>
                <a:sym typeface="Arial"/>
              </a:rPr>
              <a:t>This system will empower call responders to prioritize critical calls, enhance decision-making, and improve emergency response outcomes by providing actionable emotion insights.</a:t>
            </a:r>
          </a:p>
        </p:txBody>
      </p:sp>
      <p:sp>
        <p:nvSpPr>
          <p:cNvPr id="7" name="TextBox 6">
            <a:extLst>
              <a:ext uri="{FF2B5EF4-FFF2-40B4-BE49-F238E27FC236}">
                <a16:creationId xmlns:a16="http://schemas.microsoft.com/office/drawing/2014/main" id="{32CC6C63-E5EF-69A3-E924-93470EA96C8D}"/>
              </a:ext>
            </a:extLst>
          </p:cNvPr>
          <p:cNvSpPr txBox="1"/>
          <p:nvPr/>
        </p:nvSpPr>
        <p:spPr>
          <a:xfrm>
            <a:off x="446784" y="4423264"/>
            <a:ext cx="11790486" cy="227754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IN" sz="1600" b="1" i="0" u="none" strike="noStrike" kern="0" cap="none" spc="0" normalizeH="0" baseline="0" noProof="0" dirty="0">
                <a:ln>
                  <a:noFill/>
                </a:ln>
                <a:solidFill>
                  <a:srgbClr val="374151"/>
                </a:solidFill>
                <a:effectLst/>
                <a:uLnTx/>
                <a:uFillTx/>
                <a:latin typeface="Söhne"/>
                <a:cs typeface="Arial"/>
                <a:sym typeface="Arial"/>
              </a:rPr>
              <a:t>Hidden Emotional Cues: </a:t>
            </a:r>
            <a:r>
              <a:rPr kumimoji="0" lang="en-US" sz="1600" b="0" i="0" u="none" strike="noStrike" kern="0" cap="none" spc="0" normalizeH="0" baseline="0" noProof="0" dirty="0">
                <a:ln>
                  <a:noFill/>
                </a:ln>
                <a:solidFill>
                  <a:srgbClr val="374151"/>
                </a:solidFill>
                <a:effectLst/>
                <a:uLnTx/>
                <a:uFillTx/>
                <a:latin typeface="Söhne"/>
                <a:cs typeface="Arial"/>
                <a:sym typeface="Arial"/>
              </a:rPr>
              <a:t>Human call responders may miss subtle vocal signs of distress, fear, or urgency, especially under high call volumes.</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IN" sz="1600" b="1" i="0" u="none" strike="noStrike" kern="0" cap="none" spc="0" normalizeH="0" baseline="0" noProof="0" dirty="0">
                <a:ln>
                  <a:noFill/>
                </a:ln>
                <a:solidFill>
                  <a:srgbClr val="374151"/>
                </a:solidFill>
                <a:effectLst/>
                <a:uLnTx/>
                <a:uFillTx/>
                <a:latin typeface="Söhne"/>
                <a:cs typeface="Arial"/>
                <a:sym typeface="Arial"/>
              </a:rPr>
              <a:t>Real-Time Processing:</a:t>
            </a:r>
            <a:r>
              <a:rPr kumimoji="0" lang="en-US" sz="1600" b="1" i="0" u="none" strike="noStrike" kern="0" cap="none" spc="0" normalizeH="0" baseline="0" noProof="0" dirty="0">
                <a:ln>
                  <a:noFill/>
                </a:ln>
                <a:solidFill>
                  <a:srgbClr val="374151"/>
                </a:solidFill>
                <a:effectLst/>
                <a:uLnTx/>
                <a:uFillTx/>
                <a:latin typeface="Söhne"/>
                <a:cs typeface="Arial"/>
                <a:sym typeface="Arial"/>
              </a:rPr>
              <a:t> </a:t>
            </a:r>
            <a:r>
              <a:rPr kumimoji="0" lang="en-US" sz="1600" b="0" i="0" u="none" strike="noStrike" kern="0" cap="none" spc="0" normalizeH="0" baseline="0" noProof="0" dirty="0">
                <a:ln>
                  <a:noFill/>
                </a:ln>
                <a:solidFill>
                  <a:srgbClr val="374151"/>
                </a:solidFill>
                <a:effectLst/>
                <a:uLnTx/>
                <a:uFillTx/>
                <a:latin typeface="Söhne"/>
                <a:cs typeface="Arial"/>
                <a:sym typeface="Arial"/>
              </a:rPr>
              <a:t>Ensuring the system can analyze audio and provide emotion insights with minimal delay during live calls.</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IN" sz="1600" b="1" i="0" u="none" strike="noStrike" kern="0" cap="none" spc="0" normalizeH="0" baseline="0" noProof="0" dirty="0">
                <a:ln>
                  <a:noFill/>
                </a:ln>
                <a:solidFill>
                  <a:srgbClr val="374151"/>
                </a:solidFill>
                <a:effectLst/>
                <a:uLnTx/>
                <a:uFillTx/>
                <a:latin typeface="Söhne"/>
                <a:cs typeface="Arial"/>
                <a:sym typeface="Arial"/>
              </a:rPr>
              <a:t>Multilingual &amp; Accent Variability:</a:t>
            </a:r>
            <a:r>
              <a:rPr kumimoji="0" lang="en-US" sz="1600" b="1" i="0" u="none" strike="noStrike" kern="0" cap="none" spc="0" normalizeH="0" baseline="0" noProof="0" dirty="0">
                <a:ln>
                  <a:noFill/>
                </a:ln>
                <a:solidFill>
                  <a:srgbClr val="374151"/>
                </a:solidFill>
                <a:effectLst/>
                <a:uLnTx/>
                <a:uFillTx/>
                <a:latin typeface="Söhne"/>
                <a:cs typeface="Arial"/>
                <a:sym typeface="Arial"/>
              </a:rPr>
              <a:t> </a:t>
            </a:r>
            <a:r>
              <a:rPr kumimoji="0" lang="en-US" sz="1600" b="0" i="0" u="none" strike="noStrike" kern="0" cap="none" spc="0" normalizeH="0" baseline="0" noProof="0" dirty="0">
                <a:ln>
                  <a:noFill/>
                </a:ln>
                <a:solidFill>
                  <a:srgbClr val="374151"/>
                </a:solidFill>
                <a:effectLst/>
                <a:uLnTx/>
                <a:uFillTx/>
                <a:latin typeface="Söhne"/>
                <a:cs typeface="Arial"/>
                <a:sym typeface="Arial"/>
              </a:rPr>
              <a:t>Handling different languages, dialects, and accents while maintaining high accuracy in emotion detection.</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IN" sz="1600" b="1" i="0" u="none" strike="noStrike" kern="0" cap="none" spc="0" normalizeH="0" baseline="0" noProof="0" dirty="0">
                <a:ln>
                  <a:noFill/>
                </a:ln>
                <a:solidFill>
                  <a:srgbClr val="374151"/>
                </a:solidFill>
                <a:effectLst/>
                <a:uLnTx/>
                <a:uFillTx/>
                <a:latin typeface="Söhne"/>
                <a:cs typeface="Arial"/>
                <a:sym typeface="Arial"/>
              </a:rPr>
              <a:t>Integration with Dispatch Systems: </a:t>
            </a:r>
            <a:r>
              <a:rPr kumimoji="0" lang="en-US" sz="1600" b="0" i="0" u="none" strike="noStrike" kern="0" cap="none" spc="0" normalizeH="0" baseline="0" noProof="0" dirty="0">
                <a:ln>
                  <a:noFill/>
                </a:ln>
                <a:solidFill>
                  <a:srgbClr val="374151"/>
                </a:solidFill>
                <a:effectLst/>
                <a:uLnTx/>
                <a:uFillTx/>
                <a:latin typeface="Söhne"/>
                <a:cs typeface="Arial"/>
                <a:sym typeface="Arial"/>
              </a:rPr>
              <a:t>Seamless connection between emotion analysis outputs and existing dashboards and response workflows.</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IN" sz="1600" b="1" i="0" u="none" strike="noStrike" kern="0" cap="none" spc="0" normalizeH="0" baseline="0" noProof="0" dirty="0">
                <a:ln>
                  <a:noFill/>
                </a:ln>
                <a:solidFill>
                  <a:srgbClr val="374151"/>
                </a:solidFill>
                <a:effectLst/>
                <a:uLnTx/>
                <a:uFillTx/>
                <a:latin typeface="Söhne"/>
                <a:cs typeface="Arial"/>
                <a:sym typeface="Arial"/>
              </a:rPr>
              <a:t>Privacy &amp; Ethical Concerns:</a:t>
            </a:r>
            <a:r>
              <a:rPr kumimoji="0" lang="en-US" sz="1600" b="1" i="0" u="none" strike="noStrike" kern="0" cap="none" spc="0" normalizeH="0" baseline="0" noProof="0" dirty="0">
                <a:ln>
                  <a:noFill/>
                </a:ln>
                <a:solidFill>
                  <a:srgbClr val="374151"/>
                </a:solidFill>
                <a:effectLst/>
                <a:uLnTx/>
                <a:uFillTx/>
                <a:latin typeface="Söhne"/>
                <a:cs typeface="Arial"/>
                <a:sym typeface="Arial"/>
              </a:rPr>
              <a:t> </a:t>
            </a:r>
            <a:r>
              <a:rPr kumimoji="0" lang="en-US" sz="1600" b="0" i="0" u="none" strike="noStrike" kern="0" cap="none" spc="0" normalizeH="0" baseline="0" noProof="0" dirty="0">
                <a:ln>
                  <a:noFill/>
                </a:ln>
                <a:solidFill>
                  <a:srgbClr val="374151"/>
                </a:solidFill>
                <a:effectLst/>
                <a:uLnTx/>
                <a:uFillTx/>
                <a:latin typeface="Söhne"/>
                <a:cs typeface="Arial"/>
                <a:sym typeface="Arial"/>
              </a:rPr>
              <a:t>Safeguarding sensitive caller data, ensuring ethical use of AI, and maintaining public trust.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FC65E6BA-1AB0-3C54-DA30-1C1071791FD9}"/>
              </a:ext>
            </a:extLst>
          </p:cNvPr>
          <p:cNvSpPr txBox="1"/>
          <p:nvPr/>
        </p:nvSpPr>
        <p:spPr>
          <a:xfrm>
            <a:off x="430338" y="3886008"/>
            <a:ext cx="6934418"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u="sng">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4590B8">
                    <a:lumMod val="50000"/>
                  </a:srgbClr>
                </a:solidFill>
                <a:effectLst/>
                <a:uLnTx/>
                <a:uFillTx/>
                <a:latin typeface="Arial"/>
                <a:cs typeface="Arial"/>
                <a:sym typeface="Arial"/>
              </a:rPr>
              <a:t>Critical Challenges:</a:t>
            </a:r>
            <a:endParaRPr kumimoji="0" lang="en-IN" sz="2000" b="1" i="0" u="sng" strike="noStrike" kern="0" cap="none" spc="0" normalizeH="0" baseline="0" noProof="0" dirty="0">
              <a:ln>
                <a:noFill/>
              </a:ln>
              <a:solidFill>
                <a:srgbClr val="4590B8">
                  <a:lumMod val="50000"/>
                </a:srgbClr>
              </a:solidFill>
              <a:effectLst/>
              <a:uLnTx/>
              <a:uFillTx/>
              <a:latin typeface="Arial"/>
              <a:cs typeface="Arial"/>
              <a:sym typeface="Arial"/>
            </a:endParaRPr>
          </a:p>
        </p:txBody>
      </p:sp>
    </p:spTree>
    <p:extLst>
      <p:ext uri="{BB962C8B-B14F-4D97-AF65-F5344CB8AC3E}">
        <p14:creationId xmlns:p14="http://schemas.microsoft.com/office/powerpoint/2010/main" val="3940552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6"/>
          <p:cNvSpPr txBox="1">
            <a:spLocks noGrp="1"/>
          </p:cNvSpPr>
          <p:nvPr>
            <p:ph type="title"/>
          </p:nvPr>
        </p:nvSpPr>
        <p:spPr>
          <a:xfrm>
            <a:off x="575894" y="729658"/>
            <a:ext cx="11029616" cy="66073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dirty="0"/>
              <a:t>SOLUTION PROPOSED</a:t>
            </a:r>
            <a:endParaRPr dirty="0"/>
          </a:p>
        </p:txBody>
      </p:sp>
      <p:sp>
        <p:nvSpPr>
          <p:cNvPr id="192" name="Google Shape;192;p6"/>
          <p:cNvSpPr txBox="1"/>
          <p:nvPr/>
        </p:nvSpPr>
        <p:spPr>
          <a:xfrm>
            <a:off x="575902" y="1390400"/>
            <a:ext cx="8915700" cy="369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Quattrocento Sans"/>
                <a:ea typeface="Quattrocento Sans"/>
                <a:cs typeface="Quattrocento Sans"/>
                <a:sym typeface="Quattrocento Sans"/>
              </a:rPr>
              <a:t>Explain the solution components, data flow and main integration points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2D389D6F-2406-94EC-CDDC-8F50BB4F002D}"/>
              </a:ext>
            </a:extLst>
          </p:cNvPr>
          <p:cNvSpPr txBox="1"/>
          <p:nvPr/>
        </p:nvSpPr>
        <p:spPr>
          <a:xfrm>
            <a:off x="463510" y="2056686"/>
            <a:ext cx="11640570"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dirty="0">
                <a:ln>
                  <a:noFill/>
                </a:ln>
                <a:solidFill>
                  <a:srgbClr val="374151"/>
                </a:solidFill>
                <a:effectLst/>
                <a:uLnTx/>
                <a:uFillTx/>
                <a:latin typeface="Söhne"/>
                <a:cs typeface="Arial"/>
                <a:sym typeface="Arial"/>
              </a:rPr>
              <a:t>Our solution </a:t>
            </a:r>
            <a:r>
              <a:rPr kumimoji="0" lang="en-US" sz="1800" b="1" i="1" u="none" strike="noStrike" kern="0" cap="none" spc="0" normalizeH="0" baseline="0" noProof="0" dirty="0">
                <a:ln>
                  <a:noFill/>
                </a:ln>
                <a:solidFill>
                  <a:srgbClr val="374151"/>
                </a:solidFill>
                <a:effectLst/>
                <a:uLnTx/>
                <a:uFillTx/>
                <a:latin typeface="Söhne"/>
                <a:cs typeface="Arial"/>
                <a:sym typeface="Arial"/>
              </a:rPr>
              <a:t>for “Voice Emotion Recognition from Emergency Calls” is a real-time AI system </a:t>
            </a:r>
            <a:r>
              <a:rPr kumimoji="0" lang="en-US" sz="1800" b="0" i="1" u="none" strike="noStrike" kern="0" cap="none" spc="0" normalizeH="0" baseline="0" noProof="0" dirty="0">
                <a:ln>
                  <a:noFill/>
                </a:ln>
                <a:solidFill>
                  <a:srgbClr val="374151"/>
                </a:solidFill>
                <a:effectLst/>
                <a:uLnTx/>
                <a:uFillTx/>
                <a:latin typeface="Söhne"/>
                <a:cs typeface="Arial"/>
                <a:sym typeface="Arial"/>
              </a:rPr>
              <a:t>designed to analyze audio from emergency helpline calls, </a:t>
            </a:r>
            <a:r>
              <a:rPr kumimoji="0" lang="en-US" sz="1800" b="1" i="1" u="none" strike="noStrike" kern="0" cap="none" spc="0" normalizeH="0" baseline="0" noProof="0" dirty="0">
                <a:ln>
                  <a:noFill/>
                </a:ln>
                <a:solidFill>
                  <a:srgbClr val="374151"/>
                </a:solidFill>
                <a:effectLst/>
                <a:uLnTx/>
                <a:uFillTx/>
                <a:latin typeface="Söhne"/>
                <a:cs typeface="Arial"/>
                <a:sym typeface="Arial"/>
              </a:rPr>
              <a:t>combining tone detection and natural language processing (NLP) to </a:t>
            </a:r>
            <a:r>
              <a:rPr kumimoji="0" lang="en-US" sz="1800" b="0" i="1" u="none" strike="noStrike" kern="0" cap="none" spc="0" normalizeH="0" baseline="0" noProof="0" dirty="0">
                <a:ln>
                  <a:noFill/>
                </a:ln>
                <a:solidFill>
                  <a:srgbClr val="374151"/>
                </a:solidFill>
                <a:effectLst/>
                <a:uLnTx/>
                <a:uFillTx/>
                <a:latin typeface="Söhne"/>
                <a:cs typeface="Arial"/>
                <a:sym typeface="Arial"/>
              </a:rPr>
              <a:t>assess emotional states like distress, aggression, or urgency. This enables call responders to prioritize cases more effectively and improve emergency outcomes. It consists of the following key components and data flow:</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sng" strike="noStrike" kern="0" cap="none" spc="0" normalizeH="0" baseline="0" noProof="0" dirty="0">
                <a:ln>
                  <a:noFill/>
                </a:ln>
                <a:solidFill>
                  <a:srgbClr val="374151"/>
                </a:solidFill>
                <a:effectLst/>
                <a:uLnTx/>
                <a:uFillTx/>
                <a:latin typeface="Söhne"/>
                <a:cs typeface="Arial"/>
                <a:sym typeface="Arial"/>
              </a:rPr>
              <a:t>Components:</a:t>
            </a: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800" b="1" i="0" u="none" strike="noStrike" kern="0" cap="none" spc="0" normalizeH="0" baseline="0" noProof="0" dirty="0">
                <a:ln>
                  <a:noFill/>
                </a:ln>
                <a:solidFill>
                  <a:srgbClr val="374151"/>
                </a:solidFill>
                <a:effectLst/>
                <a:uLnTx/>
                <a:uFillTx/>
                <a:latin typeface="Söhne"/>
                <a:cs typeface="Arial"/>
                <a:sym typeface="Arial"/>
              </a:rPr>
              <a:t>Real-Time Audio Analyzer:</a:t>
            </a:r>
            <a:r>
              <a:rPr kumimoji="0" lang="en-US" sz="1800" b="0" i="0" u="none" strike="noStrike" kern="0" cap="none" spc="0" normalizeH="0" baseline="0" noProof="0" dirty="0">
                <a:ln>
                  <a:noFill/>
                </a:ln>
                <a:solidFill>
                  <a:srgbClr val="374151"/>
                </a:solidFill>
                <a:effectLst/>
                <a:uLnTx/>
                <a:uFillTx/>
                <a:latin typeface="Söhne"/>
                <a:cs typeface="Arial"/>
                <a:sym typeface="Arial"/>
              </a:rPr>
              <a:t> Captures live audio streams from incoming emergency calls and preprocesses them for analysis.</a:t>
            </a:r>
          </a:p>
          <a:p>
            <a:pPr marL="0" marR="0" lvl="0" indent="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800" b="1" i="0" u="none" strike="noStrike" kern="0" cap="none" spc="0" normalizeH="0" baseline="0" noProof="0" dirty="0">
                <a:ln>
                  <a:noFill/>
                </a:ln>
                <a:solidFill>
                  <a:srgbClr val="374151"/>
                </a:solidFill>
                <a:effectLst/>
                <a:uLnTx/>
                <a:uFillTx/>
                <a:latin typeface="Söhne"/>
                <a:cs typeface="Arial"/>
                <a:sym typeface="Arial"/>
              </a:rPr>
              <a:t>Emotion Classification Model: </a:t>
            </a:r>
            <a:r>
              <a:rPr kumimoji="0" lang="en-US" sz="1800" b="0" i="0" u="none" strike="noStrike" kern="0" cap="none" spc="0" normalizeH="0" baseline="0" noProof="0" dirty="0">
                <a:ln>
                  <a:noFill/>
                </a:ln>
                <a:solidFill>
                  <a:srgbClr val="374151"/>
                </a:solidFill>
                <a:effectLst/>
                <a:uLnTx/>
                <a:uFillTx/>
                <a:latin typeface="Söhne"/>
                <a:cs typeface="Arial"/>
                <a:sym typeface="Arial"/>
              </a:rPr>
              <a:t>Uses pre-trained machine learning models to detect emotional states such as fear, stress, anger, or panic from voice patterns.</a:t>
            </a:r>
          </a:p>
          <a:p>
            <a:pPr marL="0" marR="0" lvl="0" indent="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800" b="1" i="0" u="none" strike="noStrike" kern="0" cap="none" spc="0" normalizeH="0" baseline="0" noProof="0" dirty="0">
                <a:ln>
                  <a:noFill/>
                </a:ln>
                <a:solidFill>
                  <a:srgbClr val="374151"/>
                </a:solidFill>
                <a:effectLst/>
                <a:uLnTx/>
                <a:uFillTx/>
                <a:latin typeface="Söhne"/>
                <a:cs typeface="Arial"/>
                <a:sym typeface="Arial"/>
              </a:rPr>
              <a:t>Natural Language Processing (NLP) Module:</a:t>
            </a:r>
            <a:r>
              <a:rPr kumimoji="0" lang="en-US" sz="1800" b="0" i="0" u="none" strike="noStrike" kern="0" cap="none" spc="0" normalizeH="0" baseline="0" noProof="0" dirty="0">
                <a:ln>
                  <a:noFill/>
                </a:ln>
                <a:solidFill>
                  <a:srgbClr val="374151"/>
                </a:solidFill>
                <a:effectLst/>
                <a:uLnTx/>
                <a:uFillTx/>
                <a:latin typeface="Söhne"/>
                <a:cs typeface="Arial"/>
                <a:sym typeface="Arial"/>
              </a:rPr>
              <a:t> Analyzes the spoken words and context to enhance emotional detection and urgency classification.</a:t>
            </a:r>
          </a:p>
          <a:p>
            <a:pPr marL="0" marR="0" lvl="0" indent="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800" b="1" i="0" u="none" strike="noStrike" kern="0" cap="none" spc="0" normalizeH="0" baseline="0" noProof="0" dirty="0">
                <a:ln>
                  <a:noFill/>
                </a:ln>
                <a:solidFill>
                  <a:srgbClr val="374151"/>
                </a:solidFill>
                <a:effectLst/>
                <a:uLnTx/>
                <a:uFillTx/>
                <a:latin typeface="Söhne"/>
                <a:cs typeface="Arial"/>
                <a:sym typeface="Arial"/>
              </a:rPr>
              <a:t>Responder Dashboard: </a:t>
            </a:r>
            <a:r>
              <a:rPr kumimoji="0" lang="en-US" sz="1800" b="0" i="0" u="none" strike="noStrike" kern="0" cap="none" spc="0" normalizeH="0" baseline="0" noProof="0" dirty="0">
                <a:ln>
                  <a:noFill/>
                </a:ln>
                <a:solidFill>
                  <a:srgbClr val="374151"/>
                </a:solidFill>
                <a:effectLst/>
                <a:uLnTx/>
                <a:uFillTx/>
                <a:latin typeface="Söhne"/>
                <a:cs typeface="Arial"/>
                <a:sym typeface="Arial"/>
              </a:rPr>
              <a:t>Provides a user-friendly interface that displays live emotion signals, urgency ratings, and caller details to assist responders.</a:t>
            </a:r>
          </a:p>
          <a:p>
            <a:pPr marL="0" marR="0" lvl="0" indent="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800" b="1" i="0" u="none" strike="noStrike" kern="0" cap="none" spc="0" normalizeH="0" baseline="0" noProof="0" dirty="0">
                <a:ln>
                  <a:noFill/>
                </a:ln>
                <a:solidFill>
                  <a:srgbClr val="374151"/>
                </a:solidFill>
                <a:effectLst/>
                <a:uLnTx/>
                <a:uFillTx/>
                <a:latin typeface="Söhne"/>
                <a:cs typeface="Arial"/>
                <a:sym typeface="Arial"/>
              </a:rPr>
              <a:t>Location Classification System:</a:t>
            </a:r>
            <a:r>
              <a:rPr kumimoji="0" lang="en-US" sz="1800" b="0" i="0" u="none" strike="noStrike" kern="0" cap="none" spc="0" normalizeH="0" baseline="0" noProof="0" dirty="0">
                <a:ln>
                  <a:noFill/>
                </a:ln>
                <a:solidFill>
                  <a:srgbClr val="374151"/>
                </a:solidFill>
                <a:effectLst/>
                <a:uLnTx/>
                <a:uFillTx/>
                <a:latin typeface="Söhne"/>
                <a:cs typeface="Arial"/>
                <a:sym typeface="Arial"/>
              </a:rPr>
              <a:t> Identifies and maps the caller’s location to help guide rapid response and resource allocation.</a:t>
            </a:r>
          </a:p>
        </p:txBody>
      </p:sp>
    </p:spTree>
    <p:extLst>
      <p:ext uri="{BB962C8B-B14F-4D97-AF65-F5344CB8AC3E}">
        <p14:creationId xmlns:p14="http://schemas.microsoft.com/office/powerpoint/2010/main" val="3210136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64FEEC-9AC4-ECD2-AE77-BF9EDFD3E5A2}"/>
              </a:ext>
            </a:extLst>
          </p:cNvPr>
          <p:cNvSpPr txBox="1"/>
          <p:nvPr/>
        </p:nvSpPr>
        <p:spPr>
          <a:xfrm>
            <a:off x="393710" y="723922"/>
            <a:ext cx="11633200" cy="58580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sng" strike="noStrike" kern="0" cap="none" spc="0" normalizeH="0" baseline="0" noProof="0" dirty="0">
                <a:ln>
                  <a:noFill/>
                </a:ln>
                <a:solidFill>
                  <a:srgbClr val="374151"/>
                </a:solidFill>
                <a:effectLst/>
                <a:uLnTx/>
                <a:uFillTx/>
                <a:latin typeface="Söhne"/>
                <a:cs typeface="Arial"/>
                <a:sym typeface="Arial"/>
              </a:rPr>
              <a:t>Data Flow:</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sng"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1" i="0" u="sng" strike="noStrike" kern="0" cap="none" spc="0" normalizeH="0" baseline="0" noProof="0" dirty="0">
                <a:ln>
                  <a:noFill/>
                </a:ln>
                <a:solidFill>
                  <a:srgbClr val="374151"/>
                </a:solidFill>
                <a:effectLst/>
                <a:uLnTx/>
                <a:uFillTx/>
                <a:latin typeface="Söhne"/>
                <a:cs typeface="Arial"/>
                <a:sym typeface="Arial"/>
              </a:rPr>
              <a:t>Integration Points:</a:t>
            </a: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374151"/>
                </a:solidFill>
                <a:effectLst/>
                <a:uLnTx/>
                <a:uFillTx/>
                <a:latin typeface="Söhne"/>
                <a:cs typeface="Arial"/>
                <a:sym typeface="Arial"/>
              </a:rPr>
              <a:t>This solution empowers emergency services to shift towards emotion-aware, faster, and smarter responses, improving outcomes and saving lives.</a:t>
            </a:r>
            <a:br>
              <a:rPr kumimoji="0" lang="en-US" sz="1800" b="0" i="0" u="none" strike="noStrike" kern="0" cap="none" spc="0" normalizeH="0" baseline="0" noProof="0" dirty="0">
                <a:ln>
                  <a:noFill/>
                </a:ln>
                <a:solidFill>
                  <a:srgbClr val="000000"/>
                </a:solidFill>
                <a:effectLst/>
                <a:uLnTx/>
                <a:uFillTx/>
                <a:latin typeface="Arial"/>
                <a:cs typeface="Arial"/>
                <a:sym typeface="Arial"/>
              </a:rPr>
            </a:br>
            <a:endParaRPr kumimoji="0" lang="en-IN"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Rectangle 1">
            <a:extLst>
              <a:ext uri="{FF2B5EF4-FFF2-40B4-BE49-F238E27FC236}">
                <a16:creationId xmlns:a16="http://schemas.microsoft.com/office/drawing/2014/main" id="{5EEFC8F2-B758-7E65-1B8F-94D2B7D68365}"/>
              </a:ext>
            </a:extLst>
          </p:cNvPr>
          <p:cNvSpPr>
            <a:spLocks noChangeArrowheads="1"/>
          </p:cNvSpPr>
          <p:nvPr/>
        </p:nvSpPr>
        <p:spPr bwMode="auto">
          <a:xfrm>
            <a:off x="384918" y="1136930"/>
            <a:ext cx="11633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ts val="0"/>
              </a:spcBef>
              <a:spcAft>
                <a:spcPts val="0"/>
              </a:spcAft>
              <a:buClr>
                <a:srgbClr val="000000"/>
              </a:buClr>
              <a:buSzTx/>
              <a:buFont typeface="+mj-lt"/>
              <a:buAutoNum type="arabicPeriod"/>
              <a:tabLst/>
              <a:defRPr/>
            </a:pPr>
            <a:r>
              <a:rPr kumimoji="0" lang="en-US" altLang="en-US" sz="1800" b="1" i="0" u="none" strike="noStrike" kern="0" cap="none" spc="0" normalizeH="0" baseline="0" noProof="0" dirty="0">
                <a:ln>
                  <a:noFill/>
                </a:ln>
                <a:solidFill>
                  <a:srgbClr val="374151"/>
                </a:solidFill>
                <a:effectLst/>
                <a:uLnTx/>
                <a:uFillTx/>
                <a:latin typeface="Söhne"/>
                <a:cs typeface="Arial"/>
                <a:sym typeface="Arial"/>
              </a:rPr>
              <a:t>Audio Collection: </a:t>
            </a:r>
            <a:r>
              <a:rPr kumimoji="0" lang="en-US" altLang="en-US" sz="1800" b="0" i="0" u="none" strike="noStrike" kern="0" cap="none" spc="0" normalizeH="0" baseline="0" noProof="0" dirty="0">
                <a:ln>
                  <a:noFill/>
                </a:ln>
                <a:solidFill>
                  <a:srgbClr val="374151"/>
                </a:solidFill>
                <a:effectLst/>
                <a:uLnTx/>
                <a:uFillTx/>
                <a:latin typeface="Söhne"/>
                <a:cs typeface="Arial"/>
                <a:sym typeface="Arial"/>
              </a:rPr>
              <a:t>Live audio streams are captured from ongoing emergency and helpline calls.</a:t>
            </a:r>
          </a:p>
          <a:p>
            <a:pPr marL="342900" marR="0" lvl="0" indent="-342900" algn="l" defTabSz="914400" rtl="0" eaLnBrk="0" fontAlgn="base" latinLnBrk="0" hangingPunct="0">
              <a:lnSpc>
                <a:spcPct val="100000"/>
              </a:lnSpc>
              <a:spcBef>
                <a:spcPts val="0"/>
              </a:spcBef>
              <a:spcAft>
                <a:spcPts val="0"/>
              </a:spcAft>
              <a:buClr>
                <a:srgbClr val="000000"/>
              </a:buClr>
              <a:buSzTx/>
              <a:buFont typeface="+mj-lt"/>
              <a:buAutoNum type="arabicPeriod"/>
              <a:tabLst/>
              <a:defRPr/>
            </a:pPr>
            <a:r>
              <a:rPr kumimoji="0" lang="en-US" altLang="en-US" sz="1800" b="1" i="0" u="none" strike="noStrike" kern="0" cap="none" spc="0" normalizeH="0" baseline="0" noProof="0" dirty="0">
                <a:ln>
                  <a:noFill/>
                </a:ln>
                <a:solidFill>
                  <a:srgbClr val="374151"/>
                </a:solidFill>
                <a:effectLst/>
                <a:uLnTx/>
                <a:uFillTx/>
                <a:latin typeface="Söhne"/>
                <a:cs typeface="Arial"/>
                <a:sym typeface="Arial"/>
              </a:rPr>
              <a:t>Audio Preprocessing: </a:t>
            </a:r>
            <a:r>
              <a:rPr kumimoji="0" lang="en-US" altLang="en-US" sz="1800" b="0" i="0" u="none" strike="noStrike" kern="0" cap="none" spc="0" normalizeH="0" baseline="0" noProof="0" dirty="0">
                <a:ln>
                  <a:noFill/>
                </a:ln>
                <a:solidFill>
                  <a:srgbClr val="374151"/>
                </a:solidFill>
                <a:effectLst/>
                <a:uLnTx/>
                <a:uFillTx/>
                <a:latin typeface="Söhne"/>
                <a:cs typeface="Arial"/>
                <a:sym typeface="Arial"/>
              </a:rPr>
              <a:t>The system cleans and normalizes audio inputs to remove noise and enhance clarity.</a:t>
            </a:r>
          </a:p>
          <a:p>
            <a:pPr marL="342900" marR="0" lvl="0" indent="-342900" algn="l" defTabSz="914400" rtl="0" eaLnBrk="0" fontAlgn="base" latinLnBrk="0" hangingPunct="0">
              <a:lnSpc>
                <a:spcPct val="100000"/>
              </a:lnSpc>
              <a:spcBef>
                <a:spcPts val="0"/>
              </a:spcBef>
              <a:spcAft>
                <a:spcPts val="0"/>
              </a:spcAft>
              <a:buClr>
                <a:srgbClr val="000000"/>
              </a:buClr>
              <a:buSzTx/>
              <a:buFont typeface="+mj-lt"/>
              <a:buAutoNum type="arabicPeriod"/>
              <a:tabLst/>
              <a:defRPr/>
            </a:pPr>
            <a:r>
              <a:rPr kumimoji="0" lang="en-US" altLang="en-US" sz="1800" b="1" i="0" u="none" strike="noStrike" kern="0" cap="none" spc="0" normalizeH="0" baseline="0" noProof="0" dirty="0">
                <a:ln>
                  <a:noFill/>
                </a:ln>
                <a:solidFill>
                  <a:srgbClr val="374151"/>
                </a:solidFill>
                <a:effectLst/>
                <a:uLnTx/>
                <a:uFillTx/>
                <a:latin typeface="Söhne"/>
                <a:cs typeface="Arial"/>
                <a:sym typeface="Arial"/>
              </a:rPr>
              <a:t>Emotion &amp; NLP Analysis: </a:t>
            </a:r>
            <a:r>
              <a:rPr kumimoji="0" lang="en-US" altLang="en-US" sz="1800" b="0" i="0" u="none" strike="noStrike" kern="0" cap="none" spc="0" normalizeH="0" baseline="0" noProof="0" dirty="0">
                <a:ln>
                  <a:noFill/>
                </a:ln>
                <a:solidFill>
                  <a:srgbClr val="374151"/>
                </a:solidFill>
                <a:effectLst/>
                <a:uLnTx/>
                <a:uFillTx/>
                <a:latin typeface="Söhne"/>
                <a:cs typeface="Arial"/>
                <a:sym typeface="Arial"/>
              </a:rPr>
              <a:t>Machine learning models analyze voice tone and spoken words to detect emotional states and assess urgency.</a:t>
            </a:r>
          </a:p>
          <a:p>
            <a:pPr marL="342900" marR="0" lvl="0" indent="-342900" algn="l" defTabSz="914400" rtl="0" eaLnBrk="0" fontAlgn="base" latinLnBrk="0" hangingPunct="0">
              <a:lnSpc>
                <a:spcPct val="100000"/>
              </a:lnSpc>
              <a:spcBef>
                <a:spcPts val="0"/>
              </a:spcBef>
              <a:spcAft>
                <a:spcPts val="0"/>
              </a:spcAft>
              <a:buClr>
                <a:srgbClr val="000000"/>
              </a:buClr>
              <a:buSzTx/>
              <a:buFont typeface="+mj-lt"/>
              <a:buAutoNum type="arabicPeriod"/>
              <a:tabLst/>
              <a:defRPr/>
            </a:pPr>
            <a:r>
              <a:rPr kumimoji="0" lang="en-US" altLang="en-US" sz="1800" b="1" i="0" u="none" strike="noStrike" kern="0" cap="none" spc="0" normalizeH="0" baseline="0" noProof="0" dirty="0">
                <a:ln>
                  <a:noFill/>
                </a:ln>
                <a:solidFill>
                  <a:srgbClr val="374151"/>
                </a:solidFill>
                <a:effectLst/>
                <a:uLnTx/>
                <a:uFillTx/>
                <a:latin typeface="Söhne"/>
                <a:cs typeface="Arial"/>
                <a:sym typeface="Arial"/>
              </a:rPr>
              <a:t>Dashboard Visualization: </a:t>
            </a:r>
            <a:r>
              <a:rPr kumimoji="0" lang="en-US" altLang="en-US" sz="1800" b="0" i="0" u="none" strike="noStrike" kern="0" cap="none" spc="0" normalizeH="0" baseline="0" noProof="0" dirty="0">
                <a:ln>
                  <a:noFill/>
                </a:ln>
                <a:solidFill>
                  <a:srgbClr val="374151"/>
                </a:solidFill>
                <a:effectLst/>
                <a:uLnTx/>
                <a:uFillTx/>
                <a:latin typeface="Söhne"/>
                <a:cs typeface="Arial"/>
                <a:sym typeface="Arial"/>
              </a:rPr>
              <a:t>Outputs (emotional signals, urgency level, caller details) are displayed on a live dashboard for responders.</a:t>
            </a:r>
          </a:p>
          <a:p>
            <a:pPr marL="342900" marR="0" lvl="0" indent="-342900" algn="l" defTabSz="914400" rtl="0" eaLnBrk="0" fontAlgn="base" latinLnBrk="0" hangingPunct="0">
              <a:lnSpc>
                <a:spcPct val="100000"/>
              </a:lnSpc>
              <a:spcBef>
                <a:spcPts val="0"/>
              </a:spcBef>
              <a:spcAft>
                <a:spcPts val="0"/>
              </a:spcAft>
              <a:buClr>
                <a:srgbClr val="000000"/>
              </a:buClr>
              <a:buSzTx/>
              <a:buFont typeface="+mj-lt"/>
              <a:buAutoNum type="arabicPeriod"/>
              <a:tabLst/>
              <a:defRPr/>
            </a:pPr>
            <a:r>
              <a:rPr kumimoji="0" lang="en-US" altLang="en-US" sz="1800" b="1" i="0" u="none" strike="noStrike" kern="0" cap="none" spc="0" normalizeH="0" baseline="0" noProof="0" dirty="0">
                <a:ln>
                  <a:noFill/>
                </a:ln>
                <a:solidFill>
                  <a:srgbClr val="374151"/>
                </a:solidFill>
                <a:effectLst/>
                <a:uLnTx/>
                <a:uFillTx/>
                <a:latin typeface="Söhne"/>
                <a:cs typeface="Arial"/>
                <a:sym typeface="Arial"/>
              </a:rPr>
              <a:t>Location Mapping:</a:t>
            </a:r>
            <a:r>
              <a:rPr kumimoji="0" lang="en-US" altLang="en-US" sz="1800" b="0" i="0" u="none" strike="noStrike" kern="0" cap="none" spc="0" normalizeH="0" baseline="0" noProof="0" dirty="0">
                <a:ln>
                  <a:noFill/>
                </a:ln>
                <a:solidFill>
                  <a:srgbClr val="374151"/>
                </a:solidFill>
                <a:effectLst/>
                <a:uLnTx/>
                <a:uFillTx/>
                <a:latin typeface="Söhne"/>
                <a:cs typeface="Arial"/>
                <a:sym typeface="Arial"/>
              </a:rPr>
              <a:t> Caller’s location is classified and mapped to assist with rapid response and resource allocation.</a:t>
            </a:r>
          </a:p>
          <a:p>
            <a:pPr marL="0" marR="0" lvl="0" indent="0" algn="l" defTabSz="914400" rtl="0" eaLnBrk="0" fontAlgn="base" latinLnBrk="0" hangingPunct="0">
              <a:lnSpc>
                <a:spcPct val="100000"/>
              </a:lnSpc>
              <a:spcBef>
                <a:spcPts val="0"/>
              </a:spcBef>
              <a:spcAft>
                <a:spcPts val="0"/>
              </a:spcAft>
              <a:buClr>
                <a:srgbClr val="000000"/>
              </a:buClr>
              <a:buSzTx/>
              <a:buFont typeface="Arial"/>
              <a:buNone/>
              <a:tabLst/>
              <a:defRPr/>
            </a:pPr>
            <a:endParaRPr kumimoji="0" lang="en-US" altLang="en-US" sz="1800" b="0" i="0" u="none" strike="noStrike" kern="0" cap="none" spc="0" normalizeH="0" baseline="0" noProof="0" dirty="0">
              <a:ln>
                <a:noFill/>
              </a:ln>
              <a:solidFill>
                <a:srgbClr val="374151"/>
              </a:solidFill>
              <a:effectLst/>
              <a:uLnTx/>
              <a:uFillTx/>
              <a:latin typeface="Söhne"/>
              <a:cs typeface="Arial"/>
              <a:sym typeface="Arial"/>
            </a:endParaRPr>
          </a:p>
        </p:txBody>
      </p:sp>
      <p:sp>
        <p:nvSpPr>
          <p:cNvPr id="4" name="Rectangle 2">
            <a:extLst>
              <a:ext uri="{FF2B5EF4-FFF2-40B4-BE49-F238E27FC236}">
                <a16:creationId xmlns:a16="http://schemas.microsoft.com/office/drawing/2014/main" id="{80310C21-350F-7DC7-D73B-7F83C2D0BDA0}"/>
              </a:ext>
            </a:extLst>
          </p:cNvPr>
          <p:cNvSpPr>
            <a:spLocks noChangeArrowheads="1"/>
          </p:cNvSpPr>
          <p:nvPr/>
        </p:nvSpPr>
        <p:spPr bwMode="auto">
          <a:xfrm>
            <a:off x="432366" y="3779927"/>
            <a:ext cx="1130968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0" cap="none" spc="0" normalizeH="0" baseline="0" noProof="0" dirty="0">
                <a:ln>
                  <a:noFill/>
                </a:ln>
                <a:solidFill>
                  <a:srgbClr val="374151"/>
                </a:solidFill>
                <a:effectLst/>
                <a:uLnTx/>
                <a:uFillTx/>
                <a:latin typeface="Söhne"/>
                <a:cs typeface="Arial"/>
                <a:sym typeface="Arial"/>
              </a:rPr>
              <a:t>Integration with emergency call systems for seamless audio input capture.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0" cap="none" spc="0" normalizeH="0" baseline="0" noProof="0" dirty="0">
                <a:ln>
                  <a:noFill/>
                </a:ln>
                <a:solidFill>
                  <a:srgbClr val="374151"/>
                </a:solidFill>
                <a:effectLst/>
                <a:uLnTx/>
                <a:uFillTx/>
                <a:latin typeface="Söhne"/>
                <a:cs typeface="Arial"/>
                <a:sym typeface="Arial"/>
              </a:rPr>
              <a:t>Connection to emotion classification APIs for live emotion detection and updates.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0" cap="none" spc="0" normalizeH="0" baseline="0" noProof="0" dirty="0">
                <a:ln>
                  <a:noFill/>
                </a:ln>
                <a:solidFill>
                  <a:srgbClr val="374151"/>
                </a:solidFill>
                <a:effectLst/>
                <a:uLnTx/>
                <a:uFillTx/>
                <a:latin typeface="Söhne"/>
                <a:cs typeface="Arial"/>
                <a:sym typeface="Arial"/>
              </a:rPr>
              <a:t>Integration with NLP engines to analyze language content alongside voice tone.</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0" cap="none" spc="0" normalizeH="0" baseline="0" noProof="0" dirty="0">
                <a:ln>
                  <a:noFill/>
                </a:ln>
                <a:solidFill>
                  <a:srgbClr val="374151"/>
                </a:solidFill>
                <a:effectLst/>
                <a:uLnTx/>
                <a:uFillTx/>
                <a:latin typeface="Söhne"/>
                <a:cs typeface="Arial"/>
                <a:sym typeface="Arial"/>
              </a:rPr>
              <a:t>Link to responder dashboards for real-time display of critical </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in</a:t>
            </a:r>
            <a:r>
              <a:rPr kumimoji="0" lang="en-US" altLang="en-US" sz="1800" b="0" i="0" u="none" strike="noStrike" kern="0" cap="none" spc="0" normalizeH="0" baseline="0" noProof="0" dirty="0">
                <a:ln>
                  <a:noFill/>
                </a:ln>
                <a:solidFill>
                  <a:srgbClr val="374151"/>
                </a:solidFill>
                <a:effectLst/>
                <a:uLnTx/>
                <a:uFillTx/>
                <a:latin typeface="Söhne"/>
                <a:cs typeface="Arial"/>
                <a:sym typeface="Arial"/>
              </a:rPr>
              <a:t>sights.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0" cap="none" spc="0" normalizeH="0" baseline="0" noProof="0" dirty="0">
                <a:ln>
                  <a:noFill/>
                </a:ln>
                <a:solidFill>
                  <a:srgbClr val="374151"/>
                </a:solidFill>
                <a:effectLst/>
                <a:uLnTx/>
                <a:uFillTx/>
                <a:latin typeface="Söhne"/>
                <a:cs typeface="Arial"/>
                <a:sym typeface="Arial"/>
              </a:rPr>
              <a:t>Integration with geolocation services for precise caller mapping and dispatch planning</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p>
        </p:txBody>
      </p:sp>
    </p:spTree>
    <p:extLst>
      <p:ext uri="{BB962C8B-B14F-4D97-AF65-F5344CB8AC3E}">
        <p14:creationId xmlns:p14="http://schemas.microsoft.com/office/powerpoint/2010/main" val="3231761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7"/>
          <p:cNvSpPr txBox="1">
            <a:spLocks noGrp="1"/>
          </p:cNvSpPr>
          <p:nvPr>
            <p:ph type="title"/>
          </p:nvPr>
        </p:nvSpPr>
        <p:spPr>
          <a:xfrm>
            <a:off x="575894" y="729658"/>
            <a:ext cx="11029616" cy="66073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dirty="0"/>
              <a:t>EXPECTED BENEFITS TO POLICING</a:t>
            </a:r>
            <a:endParaRPr dirty="0"/>
          </a:p>
        </p:txBody>
      </p:sp>
      <p:sp>
        <p:nvSpPr>
          <p:cNvPr id="198" name="Google Shape;198;p7"/>
          <p:cNvSpPr txBox="1"/>
          <p:nvPr/>
        </p:nvSpPr>
        <p:spPr>
          <a:xfrm>
            <a:off x="586490" y="1390389"/>
            <a:ext cx="9226500" cy="369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Quattrocento Sans"/>
                <a:ea typeface="Quattrocento Sans"/>
                <a:cs typeface="Quattrocento Sans"/>
                <a:sym typeface="Quattrocento Sans"/>
              </a:rPr>
              <a:t>What are the main benefits and how this solution can be adopted further?</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D17B819F-9A0C-A201-49FA-F0DCF468FD40}"/>
              </a:ext>
            </a:extLst>
          </p:cNvPr>
          <p:cNvSpPr txBox="1"/>
          <p:nvPr/>
        </p:nvSpPr>
        <p:spPr>
          <a:xfrm>
            <a:off x="558264" y="1759689"/>
            <a:ext cx="11643360" cy="152349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1" i="0" u="sng" strike="noStrike" kern="0" cap="none" spc="0" normalizeH="0" baseline="0" noProof="0" dirty="0">
                <a:ln>
                  <a:noFill/>
                </a:ln>
                <a:solidFill>
                  <a:srgbClr val="374151"/>
                </a:solidFill>
                <a:effectLst/>
                <a:uLnTx/>
                <a:uFillTx/>
                <a:latin typeface="Söhne"/>
                <a:cs typeface="Arial"/>
                <a:sym typeface="Arial"/>
              </a:rPr>
              <a:t>Expected Benefits to Policing:</a:t>
            </a:r>
            <a:endParaRPr kumimoji="0" lang="en-US" sz="1800" b="0" i="0" u="sng"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374151"/>
                </a:solidFill>
                <a:effectLst/>
                <a:uLnTx/>
                <a:uFillTx/>
                <a:latin typeface="Söhne"/>
                <a:cs typeface="Arial"/>
                <a:sym typeface="Arial"/>
              </a:rPr>
              <a:t>Our AI system for voice emotion recognition offers key improvements to emergency response: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1" u="sng"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sng" strike="noStrike" kern="0" cap="none" spc="0" normalizeH="0" baseline="0" noProof="0" dirty="0">
                <a:ln>
                  <a:noFill/>
                </a:ln>
                <a:solidFill>
                  <a:srgbClr val="374151"/>
                </a:solidFill>
                <a:effectLst/>
                <a:uLnTx/>
                <a:uFillTx/>
                <a:latin typeface="Söhne"/>
                <a:cs typeface="Arial"/>
                <a:sym typeface="Arial"/>
              </a:rPr>
              <a:t>Main Benefits:</a:t>
            </a:r>
            <a:endParaRPr kumimoji="0" lang="en-US" sz="1800" b="0" i="0" u="sng"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374151"/>
              </a:solidFill>
              <a:effectLst/>
              <a:uLnTx/>
              <a:uFillTx/>
              <a:latin typeface="Söhne"/>
              <a:cs typeface="Arial"/>
              <a:sym typeface="Arial"/>
            </a:endParaRPr>
          </a:p>
        </p:txBody>
      </p:sp>
      <p:sp>
        <p:nvSpPr>
          <p:cNvPr id="3" name="Rectangle 1">
            <a:extLst>
              <a:ext uri="{FF2B5EF4-FFF2-40B4-BE49-F238E27FC236}">
                <a16:creationId xmlns:a16="http://schemas.microsoft.com/office/drawing/2014/main" id="{E82C8AC4-A894-41A2-6F55-A8BBB65A3D8D}"/>
              </a:ext>
            </a:extLst>
          </p:cNvPr>
          <p:cNvSpPr>
            <a:spLocks noChangeArrowheads="1"/>
          </p:cNvSpPr>
          <p:nvPr/>
        </p:nvSpPr>
        <p:spPr bwMode="auto">
          <a:xfrm>
            <a:off x="574306" y="2953412"/>
            <a:ext cx="11248726" cy="3781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ts val="0"/>
              </a:spcBef>
              <a:spcAft>
                <a:spcPts val="0"/>
              </a:spcAft>
              <a:buClr>
                <a:srgbClr val="000000"/>
              </a:buClr>
              <a:buSzTx/>
              <a:buFont typeface="+mj-lt"/>
              <a:buAutoNum type="arabicPeriod"/>
              <a:tabLst/>
              <a:defRPr/>
            </a:pPr>
            <a:r>
              <a:rPr kumimoji="0" lang="en-US" altLang="en-US" sz="1600" b="1" i="0" u="none" strike="noStrike" kern="0" cap="none" spc="0" normalizeH="0" baseline="0" noProof="0" dirty="0">
                <a:ln>
                  <a:noFill/>
                </a:ln>
                <a:solidFill>
                  <a:srgbClr val="374151"/>
                </a:solidFill>
                <a:effectLst/>
                <a:uLnTx/>
                <a:uFillTx/>
                <a:latin typeface="Söhne"/>
                <a:cs typeface="Arial"/>
                <a:sym typeface="Arial"/>
              </a:rPr>
              <a:t>Faster Emergency Prioritization:</a:t>
            </a:r>
            <a:br>
              <a:rPr kumimoji="0" lang="en-US" altLang="en-US" sz="1600" b="1" i="0" u="none" strike="noStrike" kern="0" cap="none" spc="0" normalizeH="0" baseline="0" noProof="0" dirty="0">
                <a:ln>
                  <a:noFill/>
                </a:ln>
                <a:solidFill>
                  <a:srgbClr val="374151"/>
                </a:solidFill>
                <a:effectLst/>
                <a:uLnTx/>
                <a:uFillTx/>
                <a:latin typeface="Söhne"/>
                <a:cs typeface="Arial"/>
                <a:sym typeface="Arial"/>
              </a:rPr>
            </a:br>
            <a:r>
              <a:rPr kumimoji="0" lang="en-US" altLang="en-US" sz="1600" b="1" i="0" u="none" strike="noStrike" kern="0" cap="none" spc="0" normalizeH="0" baseline="0" noProof="0" dirty="0">
                <a:ln>
                  <a:noFill/>
                </a:ln>
                <a:solidFill>
                  <a:srgbClr val="374151"/>
                </a:solidFill>
                <a:effectLst/>
                <a:uLnTx/>
                <a:uFillTx/>
                <a:latin typeface="Söhne"/>
                <a:cs typeface="Arial"/>
                <a:sym typeface="Arial"/>
              </a:rPr>
              <a:t> </a:t>
            </a:r>
            <a:r>
              <a:rPr kumimoji="0" lang="en-US" altLang="en-US" sz="1600" b="0" i="0" u="none" strike="noStrike" kern="0" cap="none" spc="0" normalizeH="0" baseline="0" noProof="0" dirty="0">
                <a:ln>
                  <a:noFill/>
                </a:ln>
                <a:solidFill>
                  <a:srgbClr val="374151"/>
                </a:solidFill>
                <a:effectLst/>
                <a:uLnTx/>
                <a:uFillTx/>
                <a:latin typeface="Söhne"/>
                <a:cs typeface="Arial"/>
                <a:sym typeface="Arial"/>
              </a:rPr>
              <a:t>Quickly flags critical distress or urgency cases for immediate attention.</a:t>
            </a:r>
          </a:p>
          <a:p>
            <a:pPr marL="342900" marR="0" lvl="0" indent="-342900" algn="l" defTabSz="914400" rtl="0" eaLnBrk="0" fontAlgn="base" latinLnBrk="0" hangingPunct="0">
              <a:lnSpc>
                <a:spcPct val="150000"/>
              </a:lnSpc>
              <a:spcBef>
                <a:spcPts val="0"/>
              </a:spcBef>
              <a:spcAft>
                <a:spcPts val="0"/>
              </a:spcAft>
              <a:buClr>
                <a:srgbClr val="000000"/>
              </a:buClr>
              <a:buSzTx/>
              <a:buFont typeface="+mj-lt"/>
              <a:buAutoNum type="arabicPeriod"/>
              <a:tabLst/>
              <a:defRPr/>
            </a:pPr>
            <a:r>
              <a:rPr kumimoji="0" lang="en-US" altLang="en-US" sz="1600" b="1" i="0" u="none" strike="noStrike" kern="0" cap="none" spc="0" normalizeH="0" baseline="0" noProof="0" dirty="0">
                <a:ln>
                  <a:noFill/>
                </a:ln>
                <a:solidFill>
                  <a:srgbClr val="374151"/>
                </a:solidFill>
                <a:effectLst/>
                <a:uLnTx/>
                <a:uFillTx/>
                <a:latin typeface="Söhne"/>
                <a:cs typeface="Arial"/>
                <a:sym typeface="Arial"/>
              </a:rPr>
              <a:t>Resource Optimization:</a:t>
            </a:r>
            <a:br>
              <a:rPr kumimoji="0" lang="en-US" altLang="en-US" sz="1600" b="1" i="0" u="none" strike="noStrike" kern="0" cap="none" spc="0" normalizeH="0" baseline="0" noProof="0" dirty="0">
                <a:ln>
                  <a:noFill/>
                </a:ln>
                <a:solidFill>
                  <a:srgbClr val="374151"/>
                </a:solidFill>
                <a:effectLst/>
                <a:uLnTx/>
                <a:uFillTx/>
                <a:latin typeface="Söhne"/>
                <a:cs typeface="Arial"/>
                <a:sym typeface="Arial"/>
              </a:rPr>
            </a:br>
            <a:r>
              <a:rPr kumimoji="0" lang="en-US" altLang="en-US" sz="1600" b="1" i="0" u="none" strike="noStrike" kern="0" cap="none" spc="0" normalizeH="0" baseline="0" noProof="0" dirty="0">
                <a:ln>
                  <a:noFill/>
                </a:ln>
                <a:solidFill>
                  <a:srgbClr val="374151"/>
                </a:solidFill>
                <a:effectLst/>
                <a:uLnTx/>
                <a:uFillTx/>
                <a:latin typeface="Söhne"/>
                <a:cs typeface="Arial"/>
                <a:sym typeface="Arial"/>
              </a:rPr>
              <a:t> </a:t>
            </a:r>
            <a:r>
              <a:rPr kumimoji="0" lang="en-US" altLang="en-US" sz="1600" b="0" i="0" u="none" strike="noStrike" kern="0" cap="none" spc="0" normalizeH="0" baseline="0" noProof="0" dirty="0">
                <a:ln>
                  <a:noFill/>
                </a:ln>
                <a:solidFill>
                  <a:srgbClr val="374151"/>
                </a:solidFill>
                <a:effectLst/>
                <a:uLnTx/>
                <a:uFillTx/>
                <a:latin typeface="Söhne"/>
                <a:cs typeface="Arial"/>
                <a:sym typeface="Arial"/>
              </a:rPr>
              <a:t>Helps allocate police and medical responders more efficiently.</a:t>
            </a:r>
          </a:p>
          <a:p>
            <a:pPr marL="342900" marR="0" lvl="0" indent="-342900" algn="l" defTabSz="914400" rtl="0" eaLnBrk="0" fontAlgn="base" latinLnBrk="0" hangingPunct="0">
              <a:lnSpc>
                <a:spcPct val="150000"/>
              </a:lnSpc>
              <a:spcBef>
                <a:spcPts val="0"/>
              </a:spcBef>
              <a:spcAft>
                <a:spcPts val="0"/>
              </a:spcAft>
              <a:buClr>
                <a:srgbClr val="000000"/>
              </a:buClr>
              <a:buSzTx/>
              <a:buFont typeface="+mj-lt"/>
              <a:buAutoNum type="arabicPeriod"/>
              <a:tabLst/>
              <a:defRPr/>
            </a:pPr>
            <a:r>
              <a:rPr kumimoji="0" lang="en-US" altLang="en-US" sz="1600" b="1" i="0" u="none" strike="noStrike" kern="0" cap="none" spc="0" normalizeH="0" baseline="0" noProof="0" dirty="0">
                <a:ln>
                  <a:noFill/>
                </a:ln>
                <a:solidFill>
                  <a:srgbClr val="374151"/>
                </a:solidFill>
                <a:effectLst/>
                <a:uLnTx/>
                <a:uFillTx/>
                <a:latin typeface="Söhne"/>
                <a:cs typeface="Arial"/>
                <a:sym typeface="Arial"/>
              </a:rPr>
              <a:t>Improved Caller Outcomes</a:t>
            </a:r>
            <a:r>
              <a:rPr kumimoji="0" lang="en-US" altLang="en-US" sz="1600" b="0" i="0" u="none" strike="noStrike" kern="0" cap="none" spc="0" normalizeH="0" baseline="0" noProof="0" dirty="0">
                <a:ln>
                  <a:noFill/>
                </a:ln>
                <a:solidFill>
                  <a:srgbClr val="374151"/>
                </a:solidFill>
                <a:effectLst/>
                <a:uLnTx/>
                <a:uFillTx/>
                <a:latin typeface="Söhne"/>
                <a:cs typeface="Arial"/>
                <a:sym typeface="Arial"/>
              </a:rPr>
              <a:t>:</a:t>
            </a:r>
            <a:br>
              <a:rPr kumimoji="0" lang="en-US" altLang="en-US" sz="1600" b="0" i="0" u="none" strike="noStrike" kern="0" cap="none" spc="0" normalizeH="0" baseline="0" noProof="0" dirty="0">
                <a:ln>
                  <a:noFill/>
                </a:ln>
                <a:solidFill>
                  <a:srgbClr val="374151"/>
                </a:solidFill>
                <a:effectLst/>
                <a:uLnTx/>
                <a:uFillTx/>
                <a:latin typeface="Söhne"/>
                <a:cs typeface="Arial"/>
                <a:sym typeface="Arial"/>
              </a:rPr>
            </a:br>
            <a:r>
              <a:rPr kumimoji="0" lang="en-US" altLang="en-US" sz="1600" b="0" i="0" u="none" strike="noStrike" kern="0" cap="none" spc="0" normalizeH="0" baseline="0" noProof="0" dirty="0">
                <a:ln>
                  <a:noFill/>
                </a:ln>
                <a:solidFill>
                  <a:srgbClr val="374151"/>
                </a:solidFill>
                <a:effectLst/>
                <a:uLnTx/>
                <a:uFillTx/>
                <a:latin typeface="Söhne"/>
                <a:cs typeface="Arial"/>
                <a:sym typeface="Arial"/>
              </a:rPr>
              <a:t> Ensures urgent cases receive faster help, improving public safety.</a:t>
            </a:r>
          </a:p>
          <a:p>
            <a:pPr marL="342900" marR="0" lvl="0" indent="-342900" algn="l" defTabSz="914400" rtl="0" eaLnBrk="0" fontAlgn="base" latinLnBrk="0" hangingPunct="0">
              <a:lnSpc>
                <a:spcPct val="150000"/>
              </a:lnSpc>
              <a:spcBef>
                <a:spcPts val="0"/>
              </a:spcBef>
              <a:spcAft>
                <a:spcPts val="0"/>
              </a:spcAft>
              <a:buClr>
                <a:srgbClr val="000000"/>
              </a:buClr>
              <a:buSzTx/>
              <a:buFont typeface="+mj-lt"/>
              <a:buAutoNum type="arabicPeriod"/>
              <a:tabLst/>
              <a:defRPr/>
            </a:pPr>
            <a:r>
              <a:rPr kumimoji="0" lang="en-US" altLang="en-US" sz="1600" b="1" i="0" u="none" strike="noStrike" kern="0" cap="none" spc="0" normalizeH="0" baseline="0" noProof="0" dirty="0">
                <a:ln>
                  <a:noFill/>
                </a:ln>
                <a:solidFill>
                  <a:srgbClr val="374151"/>
                </a:solidFill>
                <a:effectLst/>
                <a:uLnTx/>
                <a:uFillTx/>
                <a:latin typeface="Söhne"/>
                <a:cs typeface="Arial"/>
                <a:sym typeface="Arial"/>
              </a:rPr>
              <a:t>Reduced Human Error: </a:t>
            </a:r>
            <a:br>
              <a:rPr kumimoji="0" lang="en-US" altLang="en-US" sz="1600" b="1" i="0" u="none" strike="noStrike" kern="0" cap="none" spc="0" normalizeH="0" baseline="0" noProof="0" dirty="0">
                <a:ln>
                  <a:noFill/>
                </a:ln>
                <a:solidFill>
                  <a:srgbClr val="374151"/>
                </a:solidFill>
                <a:effectLst/>
                <a:uLnTx/>
                <a:uFillTx/>
                <a:latin typeface="Söhne"/>
                <a:cs typeface="Arial"/>
                <a:sym typeface="Arial"/>
              </a:rPr>
            </a:br>
            <a:r>
              <a:rPr kumimoji="0" lang="en-US" altLang="en-US" sz="1600" b="0" i="0" u="none" strike="noStrike" kern="0" cap="none" spc="0" normalizeH="0" baseline="0" noProof="0" dirty="0">
                <a:ln>
                  <a:noFill/>
                </a:ln>
                <a:solidFill>
                  <a:srgbClr val="374151"/>
                </a:solidFill>
                <a:effectLst/>
                <a:uLnTx/>
                <a:uFillTx/>
                <a:latin typeface="Söhne"/>
                <a:cs typeface="Arial"/>
                <a:sym typeface="Arial"/>
              </a:rPr>
              <a:t>Supports responders with AI insights, reducing missed emotional cues.</a:t>
            </a:r>
          </a:p>
          <a:p>
            <a:pPr marL="342900" marR="0" lvl="0" indent="-342900" algn="l" defTabSz="914400" rtl="0" eaLnBrk="0" fontAlgn="base" latinLnBrk="0" hangingPunct="0">
              <a:lnSpc>
                <a:spcPct val="150000"/>
              </a:lnSpc>
              <a:spcBef>
                <a:spcPts val="0"/>
              </a:spcBef>
              <a:spcAft>
                <a:spcPts val="0"/>
              </a:spcAft>
              <a:buClr>
                <a:srgbClr val="000000"/>
              </a:buClr>
              <a:buSzTx/>
              <a:buFont typeface="+mj-lt"/>
              <a:buAutoNum type="arabicPeriod"/>
              <a:tabLst/>
              <a:defRPr/>
            </a:pPr>
            <a:r>
              <a:rPr kumimoji="0" lang="en-US" altLang="en-US" sz="1600" b="1" i="0" u="none" strike="noStrike" kern="0" cap="none" spc="0" normalizeH="0" baseline="0" noProof="0" dirty="0">
                <a:ln>
                  <a:noFill/>
                </a:ln>
                <a:solidFill>
                  <a:srgbClr val="374151"/>
                </a:solidFill>
                <a:effectLst/>
                <a:uLnTx/>
                <a:uFillTx/>
                <a:latin typeface="Söhne"/>
                <a:cs typeface="Arial"/>
                <a:sym typeface="Arial"/>
              </a:rPr>
              <a:t>Scalable &amp; Adaptable</a:t>
            </a:r>
            <a:r>
              <a:rPr kumimoji="0" lang="en-US" altLang="en-US" sz="1600" b="0" i="0" u="none" strike="noStrike" kern="0" cap="none" spc="0" normalizeH="0" baseline="0" noProof="0" dirty="0">
                <a:ln>
                  <a:noFill/>
                </a:ln>
                <a:solidFill>
                  <a:srgbClr val="374151"/>
                </a:solidFill>
                <a:effectLst/>
                <a:uLnTx/>
                <a:uFillTx/>
                <a:latin typeface="Söhne"/>
                <a:cs typeface="Arial"/>
                <a:sym typeface="Arial"/>
              </a:rPr>
              <a:t>:</a:t>
            </a:r>
            <a:br>
              <a:rPr kumimoji="0" lang="en-US" altLang="en-US" sz="1600" b="0" i="0" u="none" strike="noStrike" kern="0" cap="none" spc="0" normalizeH="0" baseline="0" noProof="0" dirty="0">
                <a:ln>
                  <a:noFill/>
                </a:ln>
                <a:solidFill>
                  <a:srgbClr val="374151"/>
                </a:solidFill>
                <a:effectLst/>
                <a:uLnTx/>
                <a:uFillTx/>
                <a:latin typeface="Söhne"/>
                <a:cs typeface="Arial"/>
                <a:sym typeface="Arial"/>
              </a:rPr>
            </a:br>
            <a:r>
              <a:rPr kumimoji="0" lang="en-US" altLang="en-US" sz="1600" b="0" i="0" u="none" strike="noStrike" kern="0" cap="none" spc="0" normalizeH="0" baseline="0" noProof="0" dirty="0">
                <a:ln>
                  <a:noFill/>
                </a:ln>
                <a:solidFill>
                  <a:srgbClr val="374151"/>
                </a:solidFill>
                <a:effectLst/>
                <a:uLnTx/>
                <a:uFillTx/>
                <a:latin typeface="Söhne"/>
                <a:cs typeface="Arial"/>
                <a:sym typeface="Arial"/>
              </a:rPr>
              <a:t> Can expand across helplines and integrate with multilingual and regional setups</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p>
        </p:txBody>
      </p:sp>
      <p:pic>
        <p:nvPicPr>
          <p:cNvPr id="5" name="Picture 4">
            <a:extLst>
              <a:ext uri="{FF2B5EF4-FFF2-40B4-BE49-F238E27FC236}">
                <a16:creationId xmlns:a16="http://schemas.microsoft.com/office/drawing/2014/main" id="{91A29D7C-79B2-5515-FDE5-7799FA028D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018988" y="3566026"/>
            <a:ext cx="3640755" cy="2428355"/>
          </a:xfrm>
          <a:prstGeom prst="rect">
            <a:avLst/>
          </a:prstGeom>
          <a:ln>
            <a:noFill/>
          </a:ln>
          <a:effectLst>
            <a:softEdge rad="112500"/>
          </a:effectLst>
        </p:spPr>
      </p:pic>
    </p:spTree>
    <p:extLst>
      <p:ext uri="{BB962C8B-B14F-4D97-AF65-F5344CB8AC3E}">
        <p14:creationId xmlns:p14="http://schemas.microsoft.com/office/powerpoint/2010/main" val="105143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 name="TextBox 1">
            <a:extLst>
              <a:ext uri="{FF2B5EF4-FFF2-40B4-BE49-F238E27FC236}">
                <a16:creationId xmlns:a16="http://schemas.microsoft.com/office/drawing/2014/main" id="{FA8EE25F-3F8C-1E6B-0618-2BAC56D59A47}"/>
              </a:ext>
            </a:extLst>
          </p:cNvPr>
          <p:cNvSpPr txBox="1"/>
          <p:nvPr/>
        </p:nvSpPr>
        <p:spPr>
          <a:xfrm>
            <a:off x="421836" y="293391"/>
            <a:ext cx="11579664" cy="62786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374151"/>
                </a:solidFill>
                <a:effectLst/>
                <a:uLnTx/>
                <a:uFillTx/>
                <a:latin typeface="Söhne"/>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sng"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sng" strike="noStrike" kern="0" cap="none" spc="0" normalizeH="0" baseline="0" noProof="0" dirty="0">
                <a:ln>
                  <a:noFill/>
                </a:ln>
                <a:solidFill>
                  <a:srgbClr val="374151"/>
                </a:solidFill>
                <a:effectLst/>
                <a:uLnTx/>
                <a:uFillTx/>
                <a:latin typeface="Söhne"/>
                <a:cs typeface="Arial"/>
                <a:sym typeface="Arial"/>
              </a:rPr>
              <a:t>Adoption and Further Implementation: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sng"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74151"/>
                </a:solidFill>
                <a:effectLst/>
                <a:uLnTx/>
                <a:uFillTx/>
                <a:latin typeface="Söhne"/>
                <a:cs typeface="Arial"/>
                <a:sym typeface="Arial"/>
              </a:rPr>
              <a:t>Our solution is designed to be highly adaptable and scalable, allowing for ongoing improvements and expansions: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200000"/>
              </a:lnSpc>
              <a:spcBef>
                <a:spcPts val="0"/>
              </a:spcBef>
              <a:spcAft>
                <a:spcPts val="0"/>
              </a:spcAft>
              <a:buClr>
                <a:srgbClr val="000000"/>
              </a:buClr>
              <a:buSzTx/>
              <a:buFont typeface="Arial" panose="020B0604020202020204" pitchFamily="34" charset="0"/>
              <a:buChar char="•"/>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Expansion to More Helplines: </a:t>
            </a:r>
            <a:r>
              <a:rPr kumimoji="0" lang="en-US" sz="1600" b="0" i="0" u="none" strike="noStrike" kern="0" cap="none" spc="0" normalizeH="0" baseline="0" noProof="0" dirty="0">
                <a:ln>
                  <a:noFill/>
                </a:ln>
                <a:solidFill>
                  <a:srgbClr val="374151"/>
                </a:solidFill>
                <a:effectLst/>
                <a:uLnTx/>
                <a:uFillTx/>
                <a:latin typeface="Söhne"/>
                <a:cs typeface="Arial"/>
                <a:sym typeface="Arial"/>
              </a:rPr>
              <a:t>Roll out across regional and national emergency services, covering more callers.</a:t>
            </a:r>
          </a:p>
          <a:p>
            <a:pPr marL="0" marR="0" lvl="0" indent="0" algn="l" defTabSz="914400" rtl="0" eaLnBrk="1" fontAlgn="auto" latinLnBrk="0" hangingPunct="1">
              <a:lnSpc>
                <a:spcPct val="200000"/>
              </a:lnSpc>
              <a:spcBef>
                <a:spcPts val="0"/>
              </a:spcBef>
              <a:spcAft>
                <a:spcPts val="0"/>
              </a:spcAft>
              <a:buClr>
                <a:srgbClr val="000000"/>
              </a:buClr>
              <a:buSzTx/>
              <a:buFont typeface="Arial" panose="020B0604020202020204" pitchFamily="34" charset="0"/>
              <a:buChar char="•"/>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Integration with Smart Systems: </a:t>
            </a:r>
            <a:r>
              <a:rPr kumimoji="0" lang="en-US" sz="1600" b="0" i="0" u="none" strike="noStrike" kern="0" cap="none" spc="0" normalizeH="0" baseline="0" noProof="0" dirty="0">
                <a:ln>
                  <a:noFill/>
                </a:ln>
                <a:solidFill>
                  <a:srgbClr val="374151"/>
                </a:solidFill>
                <a:effectLst/>
                <a:uLnTx/>
                <a:uFillTx/>
                <a:latin typeface="Söhne"/>
                <a:cs typeface="Arial"/>
                <a:sym typeface="Arial"/>
              </a:rPr>
              <a:t>Connect with IoT devices and smart city networks to enhance data and response coordination.</a:t>
            </a:r>
          </a:p>
          <a:p>
            <a:pPr marL="0" marR="0" lvl="0" indent="0" algn="l" defTabSz="914400" rtl="0" eaLnBrk="1" fontAlgn="auto" latinLnBrk="0" hangingPunct="1">
              <a:lnSpc>
                <a:spcPct val="200000"/>
              </a:lnSpc>
              <a:spcBef>
                <a:spcPts val="0"/>
              </a:spcBef>
              <a:spcAft>
                <a:spcPts val="0"/>
              </a:spcAft>
              <a:buClr>
                <a:srgbClr val="000000"/>
              </a:buClr>
              <a:buSzTx/>
              <a:buFont typeface="Arial" panose="020B0604020202020204" pitchFamily="34" charset="0"/>
              <a:buChar char="•"/>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Collaboration with Agencies: </a:t>
            </a:r>
            <a:r>
              <a:rPr kumimoji="0" lang="en-US" sz="1600" b="0" i="0" u="none" strike="noStrike" kern="0" cap="none" spc="0" normalizeH="0" baseline="0" noProof="0" dirty="0">
                <a:ln>
                  <a:noFill/>
                </a:ln>
                <a:solidFill>
                  <a:srgbClr val="374151"/>
                </a:solidFill>
                <a:effectLst/>
                <a:uLnTx/>
                <a:uFillTx/>
                <a:latin typeface="Söhne"/>
                <a:cs typeface="Arial"/>
                <a:sym typeface="Arial"/>
              </a:rPr>
              <a:t>Work alongside medical, fire, and social services for better-integrated emergency responses.</a:t>
            </a:r>
          </a:p>
          <a:p>
            <a:pPr marL="0" marR="0" lvl="0" indent="0" algn="l" defTabSz="914400" rtl="0" eaLnBrk="1" fontAlgn="auto" latinLnBrk="0" hangingPunct="1">
              <a:lnSpc>
                <a:spcPct val="200000"/>
              </a:lnSpc>
              <a:spcBef>
                <a:spcPts val="0"/>
              </a:spcBef>
              <a:spcAft>
                <a:spcPts val="0"/>
              </a:spcAft>
              <a:buClr>
                <a:srgbClr val="000000"/>
              </a:buClr>
              <a:buSzTx/>
              <a:buFont typeface="Arial" panose="020B0604020202020204" pitchFamily="34" charset="0"/>
              <a:buChar char="•"/>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Advanced Model Refinement: </a:t>
            </a:r>
            <a:r>
              <a:rPr kumimoji="0" lang="en-US" sz="1600" b="0" i="0" u="none" strike="noStrike" kern="0" cap="none" spc="0" normalizeH="0" baseline="0" noProof="0" dirty="0">
                <a:ln>
                  <a:noFill/>
                </a:ln>
                <a:solidFill>
                  <a:srgbClr val="374151"/>
                </a:solidFill>
                <a:effectLst/>
                <a:uLnTx/>
                <a:uFillTx/>
                <a:latin typeface="Söhne"/>
                <a:cs typeface="Arial"/>
                <a:sym typeface="Arial"/>
              </a:rPr>
              <a:t>Continuously improve emotion detection accuracy through advanced analytics and model updates.</a:t>
            </a:r>
          </a:p>
          <a:p>
            <a:pPr marL="0" marR="0" lvl="0" indent="0" algn="l" defTabSz="914400" rtl="0" eaLnBrk="1" fontAlgn="auto" latinLnBrk="0" hangingPunct="1">
              <a:lnSpc>
                <a:spcPct val="200000"/>
              </a:lnSpc>
              <a:spcBef>
                <a:spcPts val="0"/>
              </a:spcBef>
              <a:spcAft>
                <a:spcPts val="0"/>
              </a:spcAft>
              <a:buClr>
                <a:srgbClr val="000000"/>
              </a:buClr>
              <a:buSzTx/>
              <a:buFont typeface="Arial" panose="020B0604020202020204" pitchFamily="34" charset="0"/>
              <a:buChar char="•"/>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Public Awareness &amp; Training: </a:t>
            </a:r>
            <a:r>
              <a:rPr kumimoji="0" lang="en-US" sz="1600" b="0" i="0" u="none" strike="noStrike" kern="0" cap="none" spc="0" normalizeH="0" baseline="0" noProof="0" dirty="0">
                <a:ln>
                  <a:noFill/>
                </a:ln>
                <a:solidFill>
                  <a:srgbClr val="374151"/>
                </a:solidFill>
                <a:effectLst/>
                <a:uLnTx/>
                <a:uFillTx/>
                <a:latin typeface="Söhne"/>
                <a:cs typeface="Arial"/>
                <a:sym typeface="Arial"/>
              </a:rPr>
              <a:t>Educate responders and the public on how emotion-aware systems improve emergency outcomes, building trust and support.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6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74151"/>
                </a:solidFill>
                <a:effectLst/>
                <a:uLnTx/>
                <a:uFillTx/>
                <a:latin typeface="Söhne"/>
                <a:cs typeface="Arial"/>
                <a:sym typeface="Arial"/>
              </a:rPr>
              <a:t>The adoption of our solution offers not only immediate benefits but also opens the door to continuous improvement and innovation in law enforcement practices. It empowers law enforcement agencies to keep communities safe and improve their overall effectiveness in crime prevention and control.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1372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575894" y="729658"/>
            <a:ext cx="11029616" cy="66073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dirty="0"/>
              <a:t>TECHNICAL DESIGN / ARCHITECTURAL DIAGRAM </a:t>
            </a:r>
            <a:endParaRPr dirty="0"/>
          </a:p>
        </p:txBody>
      </p:sp>
      <p:sp>
        <p:nvSpPr>
          <p:cNvPr id="204" name="Google Shape;204;p24"/>
          <p:cNvSpPr txBox="1"/>
          <p:nvPr/>
        </p:nvSpPr>
        <p:spPr>
          <a:xfrm>
            <a:off x="575901" y="1390400"/>
            <a:ext cx="10927200" cy="369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Share HL architecture design, OR technical flow diagram to clearly show the components/services view</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05" name="Google Shape;205;p24"/>
          <p:cNvPicPr preferRelativeResize="0"/>
          <p:nvPr/>
        </p:nvPicPr>
        <p:blipFill>
          <a:blip r:embed="rId3">
            <a:alphaModFix/>
          </a:blip>
          <a:stretch>
            <a:fillRect/>
          </a:stretch>
        </p:blipFill>
        <p:spPr>
          <a:xfrm>
            <a:off x="688750" y="3698950"/>
            <a:ext cx="747975" cy="747975"/>
          </a:xfrm>
          <a:prstGeom prst="rect">
            <a:avLst/>
          </a:prstGeom>
          <a:noFill/>
          <a:ln>
            <a:noFill/>
          </a:ln>
        </p:spPr>
      </p:pic>
      <p:cxnSp>
        <p:nvCxnSpPr>
          <p:cNvPr id="206" name="Google Shape;206;p24"/>
          <p:cNvCxnSpPr/>
          <p:nvPr/>
        </p:nvCxnSpPr>
        <p:spPr>
          <a:xfrm rot="10800000" flipH="1">
            <a:off x="1599550" y="3400250"/>
            <a:ext cx="1235700" cy="536400"/>
          </a:xfrm>
          <a:prstGeom prst="curvedConnector3">
            <a:avLst>
              <a:gd name="adj1" fmla="val 50000"/>
            </a:avLst>
          </a:prstGeom>
          <a:noFill/>
          <a:ln w="19050" cap="flat" cmpd="sng">
            <a:solidFill>
              <a:schemeClr val="dk2"/>
            </a:solidFill>
            <a:prstDash val="solid"/>
            <a:round/>
            <a:headEnd type="none" w="med" len="med"/>
            <a:tailEnd type="none" w="med" len="med"/>
          </a:ln>
        </p:spPr>
      </p:cxnSp>
      <p:cxnSp>
        <p:nvCxnSpPr>
          <p:cNvPr id="207" name="Google Shape;207;p24"/>
          <p:cNvCxnSpPr/>
          <p:nvPr/>
        </p:nvCxnSpPr>
        <p:spPr>
          <a:xfrm>
            <a:off x="1603900" y="4156800"/>
            <a:ext cx="1231200" cy="574800"/>
          </a:xfrm>
          <a:prstGeom prst="curvedConnector3">
            <a:avLst>
              <a:gd name="adj1" fmla="val 50000"/>
            </a:avLst>
          </a:prstGeom>
          <a:noFill/>
          <a:ln w="19050" cap="flat" cmpd="sng">
            <a:solidFill>
              <a:schemeClr val="dk2"/>
            </a:solidFill>
            <a:prstDash val="solid"/>
            <a:round/>
            <a:headEnd type="none" w="med" len="med"/>
            <a:tailEnd type="none" w="med" len="med"/>
          </a:ln>
        </p:spPr>
      </p:cxnSp>
      <p:pic>
        <p:nvPicPr>
          <p:cNvPr id="208" name="Google Shape;208;p24"/>
          <p:cNvPicPr preferRelativeResize="0"/>
          <p:nvPr/>
        </p:nvPicPr>
        <p:blipFill>
          <a:blip r:embed="rId4">
            <a:alphaModFix/>
          </a:blip>
          <a:stretch>
            <a:fillRect/>
          </a:stretch>
        </p:blipFill>
        <p:spPr>
          <a:xfrm>
            <a:off x="2920525" y="3124200"/>
            <a:ext cx="690450" cy="609600"/>
          </a:xfrm>
          <a:prstGeom prst="rect">
            <a:avLst/>
          </a:prstGeom>
          <a:noFill/>
          <a:ln>
            <a:noFill/>
          </a:ln>
        </p:spPr>
      </p:pic>
      <p:pic>
        <p:nvPicPr>
          <p:cNvPr id="209" name="Google Shape;209;p24"/>
          <p:cNvPicPr preferRelativeResize="0"/>
          <p:nvPr/>
        </p:nvPicPr>
        <p:blipFill>
          <a:blip r:embed="rId5">
            <a:alphaModFix/>
          </a:blip>
          <a:stretch>
            <a:fillRect/>
          </a:stretch>
        </p:blipFill>
        <p:spPr>
          <a:xfrm>
            <a:off x="2950225" y="4370300"/>
            <a:ext cx="660750" cy="660750"/>
          </a:xfrm>
          <a:prstGeom prst="rect">
            <a:avLst/>
          </a:prstGeom>
          <a:noFill/>
          <a:ln>
            <a:noFill/>
          </a:ln>
        </p:spPr>
      </p:pic>
      <p:cxnSp>
        <p:nvCxnSpPr>
          <p:cNvPr id="210" name="Google Shape;210;p24"/>
          <p:cNvCxnSpPr/>
          <p:nvPr/>
        </p:nvCxnSpPr>
        <p:spPr>
          <a:xfrm>
            <a:off x="3783375" y="4013275"/>
            <a:ext cx="957900" cy="0"/>
          </a:xfrm>
          <a:prstGeom prst="straightConnector1">
            <a:avLst/>
          </a:prstGeom>
          <a:noFill/>
          <a:ln w="28575" cap="flat" cmpd="sng">
            <a:solidFill>
              <a:schemeClr val="dk2"/>
            </a:solidFill>
            <a:prstDash val="solid"/>
            <a:round/>
            <a:headEnd type="none" w="med" len="med"/>
            <a:tailEnd type="triangle" w="med" len="med"/>
          </a:ln>
        </p:spPr>
      </p:cxnSp>
      <p:pic>
        <p:nvPicPr>
          <p:cNvPr id="211" name="Google Shape;211;p24"/>
          <p:cNvPicPr preferRelativeResize="0"/>
          <p:nvPr/>
        </p:nvPicPr>
        <p:blipFill>
          <a:blip r:embed="rId6">
            <a:alphaModFix/>
          </a:blip>
          <a:stretch>
            <a:fillRect/>
          </a:stretch>
        </p:blipFill>
        <p:spPr>
          <a:xfrm>
            <a:off x="4826575" y="3682900"/>
            <a:ext cx="660750" cy="660750"/>
          </a:xfrm>
          <a:prstGeom prst="rect">
            <a:avLst/>
          </a:prstGeom>
          <a:noFill/>
          <a:ln>
            <a:noFill/>
          </a:ln>
        </p:spPr>
      </p:pic>
      <p:cxnSp>
        <p:nvCxnSpPr>
          <p:cNvPr id="212" name="Google Shape;212;p24"/>
          <p:cNvCxnSpPr/>
          <p:nvPr/>
        </p:nvCxnSpPr>
        <p:spPr>
          <a:xfrm rot="10800000" flipH="1">
            <a:off x="5632000" y="2804700"/>
            <a:ext cx="1015200" cy="929100"/>
          </a:xfrm>
          <a:prstGeom prst="curvedConnector3">
            <a:avLst>
              <a:gd name="adj1" fmla="val 50000"/>
            </a:avLst>
          </a:prstGeom>
          <a:noFill/>
          <a:ln w="19050" cap="flat" cmpd="sng">
            <a:solidFill>
              <a:schemeClr val="dk2"/>
            </a:solidFill>
            <a:prstDash val="solid"/>
            <a:round/>
            <a:headEnd type="none" w="med" len="med"/>
            <a:tailEnd type="none" w="med" len="med"/>
          </a:ln>
        </p:spPr>
      </p:cxnSp>
      <p:cxnSp>
        <p:nvCxnSpPr>
          <p:cNvPr id="213" name="Google Shape;213;p24"/>
          <p:cNvCxnSpPr/>
          <p:nvPr/>
        </p:nvCxnSpPr>
        <p:spPr>
          <a:xfrm>
            <a:off x="5632000" y="4236125"/>
            <a:ext cx="1072800" cy="964800"/>
          </a:xfrm>
          <a:prstGeom prst="curvedConnector3">
            <a:avLst>
              <a:gd name="adj1" fmla="val 50000"/>
            </a:avLst>
          </a:prstGeom>
          <a:noFill/>
          <a:ln w="19050" cap="flat" cmpd="sng">
            <a:solidFill>
              <a:schemeClr val="dk2"/>
            </a:solidFill>
            <a:prstDash val="solid"/>
            <a:round/>
            <a:headEnd type="none" w="med" len="med"/>
            <a:tailEnd type="none" w="med" len="med"/>
          </a:ln>
        </p:spPr>
      </p:cxnSp>
      <p:pic>
        <p:nvPicPr>
          <p:cNvPr id="214" name="Google Shape;214;p24"/>
          <p:cNvPicPr preferRelativeResize="0"/>
          <p:nvPr/>
        </p:nvPicPr>
        <p:blipFill>
          <a:blip r:embed="rId7">
            <a:alphaModFix/>
          </a:blip>
          <a:stretch>
            <a:fillRect/>
          </a:stretch>
        </p:blipFill>
        <p:spPr>
          <a:xfrm>
            <a:off x="6761425" y="2433750"/>
            <a:ext cx="747975" cy="690450"/>
          </a:xfrm>
          <a:prstGeom prst="rect">
            <a:avLst/>
          </a:prstGeom>
          <a:noFill/>
          <a:ln>
            <a:noFill/>
          </a:ln>
        </p:spPr>
      </p:pic>
      <p:pic>
        <p:nvPicPr>
          <p:cNvPr id="215" name="Google Shape;215;p24"/>
          <p:cNvPicPr preferRelativeResize="0"/>
          <p:nvPr/>
        </p:nvPicPr>
        <p:blipFill>
          <a:blip r:embed="rId8">
            <a:alphaModFix/>
          </a:blip>
          <a:stretch>
            <a:fillRect/>
          </a:stretch>
        </p:blipFill>
        <p:spPr>
          <a:xfrm>
            <a:off x="6818938" y="4929250"/>
            <a:ext cx="690450" cy="647700"/>
          </a:xfrm>
          <a:prstGeom prst="rect">
            <a:avLst/>
          </a:prstGeom>
          <a:noFill/>
          <a:ln>
            <a:noFill/>
          </a:ln>
        </p:spPr>
      </p:pic>
      <p:cxnSp>
        <p:nvCxnSpPr>
          <p:cNvPr id="216" name="Google Shape;216;p24"/>
          <p:cNvCxnSpPr/>
          <p:nvPr/>
        </p:nvCxnSpPr>
        <p:spPr>
          <a:xfrm rot="10800000" flipH="1">
            <a:off x="5679875" y="3974925"/>
            <a:ext cx="1369800" cy="9600"/>
          </a:xfrm>
          <a:prstGeom prst="straightConnector1">
            <a:avLst/>
          </a:prstGeom>
          <a:noFill/>
          <a:ln w="19050" cap="flat" cmpd="sng">
            <a:solidFill>
              <a:schemeClr val="dk2"/>
            </a:solidFill>
            <a:prstDash val="solid"/>
            <a:round/>
            <a:headEnd type="none" w="med" len="med"/>
            <a:tailEnd type="none" w="med" len="med"/>
          </a:ln>
        </p:spPr>
      </p:cxnSp>
      <p:pic>
        <p:nvPicPr>
          <p:cNvPr id="217" name="Google Shape;217;p24"/>
          <p:cNvPicPr preferRelativeResize="0"/>
          <p:nvPr/>
        </p:nvPicPr>
        <p:blipFill>
          <a:blip r:embed="rId9">
            <a:alphaModFix/>
          </a:blip>
          <a:stretch>
            <a:fillRect/>
          </a:stretch>
        </p:blipFill>
        <p:spPr>
          <a:xfrm>
            <a:off x="7087925" y="3641075"/>
            <a:ext cx="690450" cy="690450"/>
          </a:xfrm>
          <a:prstGeom prst="rect">
            <a:avLst/>
          </a:prstGeom>
          <a:noFill/>
          <a:ln>
            <a:noFill/>
          </a:ln>
        </p:spPr>
      </p:pic>
      <p:cxnSp>
        <p:nvCxnSpPr>
          <p:cNvPr id="218" name="Google Shape;218;p24"/>
          <p:cNvCxnSpPr/>
          <p:nvPr/>
        </p:nvCxnSpPr>
        <p:spPr>
          <a:xfrm rot="10800000" flipH="1">
            <a:off x="7959500" y="2442163"/>
            <a:ext cx="1350600" cy="1206900"/>
          </a:xfrm>
          <a:prstGeom prst="curvedConnector3">
            <a:avLst>
              <a:gd name="adj1" fmla="val 50000"/>
            </a:avLst>
          </a:prstGeom>
          <a:noFill/>
          <a:ln w="19050" cap="flat" cmpd="sng">
            <a:solidFill>
              <a:schemeClr val="dk2"/>
            </a:solidFill>
            <a:prstDash val="solid"/>
            <a:round/>
            <a:headEnd type="none" w="med" len="med"/>
            <a:tailEnd type="none" w="med" len="med"/>
          </a:ln>
        </p:spPr>
      </p:cxnSp>
      <p:cxnSp>
        <p:nvCxnSpPr>
          <p:cNvPr id="219" name="Google Shape;219;p24"/>
          <p:cNvCxnSpPr/>
          <p:nvPr/>
        </p:nvCxnSpPr>
        <p:spPr>
          <a:xfrm>
            <a:off x="7959500" y="4331525"/>
            <a:ext cx="1417500" cy="1214400"/>
          </a:xfrm>
          <a:prstGeom prst="curvedConnector3">
            <a:avLst>
              <a:gd name="adj1" fmla="val 50000"/>
            </a:avLst>
          </a:prstGeom>
          <a:noFill/>
          <a:ln w="19050" cap="flat" cmpd="sng">
            <a:solidFill>
              <a:schemeClr val="dk2"/>
            </a:solidFill>
            <a:prstDash val="solid"/>
            <a:round/>
            <a:headEnd type="none" w="med" len="med"/>
            <a:tailEnd type="none" w="med" len="med"/>
          </a:ln>
        </p:spPr>
      </p:cxnSp>
      <p:pic>
        <p:nvPicPr>
          <p:cNvPr id="220" name="Google Shape;220;p24"/>
          <p:cNvPicPr preferRelativeResize="0"/>
          <p:nvPr/>
        </p:nvPicPr>
        <p:blipFill>
          <a:blip r:embed="rId10">
            <a:alphaModFix/>
          </a:blip>
          <a:stretch>
            <a:fillRect/>
          </a:stretch>
        </p:blipFill>
        <p:spPr>
          <a:xfrm>
            <a:off x="9377000" y="2056725"/>
            <a:ext cx="747975" cy="747975"/>
          </a:xfrm>
          <a:prstGeom prst="rect">
            <a:avLst/>
          </a:prstGeom>
          <a:noFill/>
          <a:ln>
            <a:noFill/>
          </a:ln>
        </p:spPr>
      </p:pic>
      <p:pic>
        <p:nvPicPr>
          <p:cNvPr id="221" name="Google Shape;221;p24"/>
          <p:cNvPicPr preferRelativeResize="0"/>
          <p:nvPr/>
        </p:nvPicPr>
        <p:blipFill>
          <a:blip r:embed="rId11">
            <a:alphaModFix/>
          </a:blip>
          <a:stretch>
            <a:fillRect/>
          </a:stretch>
        </p:blipFill>
        <p:spPr>
          <a:xfrm>
            <a:off x="9446200" y="5250425"/>
            <a:ext cx="747975" cy="690450"/>
          </a:xfrm>
          <a:prstGeom prst="rect">
            <a:avLst/>
          </a:prstGeom>
          <a:noFill/>
          <a:ln>
            <a:noFill/>
          </a:ln>
        </p:spPr>
      </p:pic>
      <p:cxnSp>
        <p:nvCxnSpPr>
          <p:cNvPr id="222" name="Google Shape;222;p24"/>
          <p:cNvCxnSpPr/>
          <p:nvPr/>
        </p:nvCxnSpPr>
        <p:spPr>
          <a:xfrm rot="10800000" flipH="1">
            <a:off x="7988225" y="3304400"/>
            <a:ext cx="2107200" cy="565200"/>
          </a:xfrm>
          <a:prstGeom prst="straightConnector1">
            <a:avLst/>
          </a:prstGeom>
          <a:noFill/>
          <a:ln w="19050" cap="flat" cmpd="sng">
            <a:solidFill>
              <a:schemeClr val="dk2"/>
            </a:solidFill>
            <a:prstDash val="solid"/>
            <a:round/>
            <a:headEnd type="none" w="med" len="med"/>
            <a:tailEnd type="none" w="med" len="med"/>
          </a:ln>
        </p:spPr>
      </p:cxnSp>
      <p:cxnSp>
        <p:nvCxnSpPr>
          <p:cNvPr id="223" name="Google Shape;223;p24"/>
          <p:cNvCxnSpPr/>
          <p:nvPr/>
        </p:nvCxnSpPr>
        <p:spPr>
          <a:xfrm>
            <a:off x="7988225" y="4099475"/>
            <a:ext cx="2136000" cy="565200"/>
          </a:xfrm>
          <a:prstGeom prst="straightConnector1">
            <a:avLst/>
          </a:prstGeom>
          <a:noFill/>
          <a:ln w="19050" cap="flat" cmpd="sng">
            <a:solidFill>
              <a:schemeClr val="dk2"/>
            </a:solidFill>
            <a:prstDash val="solid"/>
            <a:round/>
            <a:headEnd type="none" w="med" len="med"/>
            <a:tailEnd type="none" w="med" len="med"/>
          </a:ln>
        </p:spPr>
      </p:cxnSp>
      <p:pic>
        <p:nvPicPr>
          <p:cNvPr id="224" name="Google Shape;224;p24"/>
          <p:cNvPicPr preferRelativeResize="0"/>
          <p:nvPr/>
        </p:nvPicPr>
        <p:blipFill>
          <a:blip r:embed="rId12">
            <a:alphaModFix/>
          </a:blip>
          <a:stretch>
            <a:fillRect/>
          </a:stretch>
        </p:blipFill>
        <p:spPr>
          <a:xfrm>
            <a:off x="10194175" y="2895274"/>
            <a:ext cx="747975" cy="747975"/>
          </a:xfrm>
          <a:prstGeom prst="rect">
            <a:avLst/>
          </a:prstGeom>
          <a:noFill/>
          <a:ln>
            <a:noFill/>
          </a:ln>
        </p:spPr>
      </p:pic>
      <p:pic>
        <p:nvPicPr>
          <p:cNvPr id="225" name="Google Shape;225;p24"/>
          <p:cNvPicPr preferRelativeResize="0"/>
          <p:nvPr/>
        </p:nvPicPr>
        <p:blipFill>
          <a:blip r:embed="rId13">
            <a:alphaModFix/>
          </a:blip>
          <a:stretch>
            <a:fillRect/>
          </a:stretch>
        </p:blipFill>
        <p:spPr>
          <a:xfrm>
            <a:off x="10381925" y="4370300"/>
            <a:ext cx="660750" cy="660750"/>
          </a:xfrm>
          <a:prstGeom prst="rect">
            <a:avLst/>
          </a:prstGeom>
          <a:noFill/>
          <a:ln>
            <a:noFill/>
          </a:ln>
        </p:spPr>
      </p:pic>
      <p:sp>
        <p:nvSpPr>
          <p:cNvPr id="226" name="Google Shape;226;p24"/>
          <p:cNvSpPr txBox="1"/>
          <p:nvPr/>
        </p:nvSpPr>
        <p:spPr>
          <a:xfrm>
            <a:off x="473575" y="4446925"/>
            <a:ext cx="1015200" cy="446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CALLER</a:t>
            </a:r>
            <a:endParaRPr kumimoji="0"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
        <p:nvSpPr>
          <p:cNvPr id="227" name="Google Shape;227;p24"/>
          <p:cNvSpPr txBox="1"/>
          <p:nvPr/>
        </p:nvSpPr>
        <p:spPr>
          <a:xfrm>
            <a:off x="2758150" y="3698950"/>
            <a:ext cx="1015200" cy="446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RECEIVER</a:t>
            </a:r>
            <a:endParaRPr kumimoji="0"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
        <p:nvSpPr>
          <p:cNvPr id="228" name="Google Shape;228;p24"/>
          <p:cNvSpPr txBox="1"/>
          <p:nvPr/>
        </p:nvSpPr>
        <p:spPr>
          <a:xfrm>
            <a:off x="1806940" y="4826059"/>
            <a:ext cx="2761677" cy="1193399"/>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SIGNUP FOR CALLER ANALYSIS</a:t>
            </a:r>
            <a:br>
              <a:rPr kumimoji="0" lang="en-US"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br>
            <a:r>
              <a:rPr kumimoji="0" lang="en-US"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(FOR DEPARTMRNT/GOVT USE)</a:t>
            </a:r>
            <a:endParaRPr kumimoji="0"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
        <p:nvSpPr>
          <p:cNvPr id="229" name="Google Shape;229;p24"/>
          <p:cNvSpPr txBox="1"/>
          <p:nvPr/>
        </p:nvSpPr>
        <p:spPr>
          <a:xfrm>
            <a:off x="4252593" y="4331525"/>
            <a:ext cx="1634861" cy="446398"/>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REALTIME AUDIO ANALYSIS</a:t>
            </a:r>
            <a:endParaRPr kumimoji="0"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
        <p:nvSpPr>
          <p:cNvPr id="230" name="Google Shape;230;p24"/>
          <p:cNvSpPr txBox="1"/>
          <p:nvPr/>
        </p:nvSpPr>
        <p:spPr>
          <a:xfrm>
            <a:off x="6467393" y="3079228"/>
            <a:ext cx="1444912" cy="43781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EMOTION CLASSIFICATION</a:t>
            </a:r>
            <a:endParaRPr kumimoji="0"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
        <p:nvSpPr>
          <p:cNvPr id="231" name="Google Shape;231;p24"/>
          <p:cNvSpPr txBox="1"/>
          <p:nvPr/>
        </p:nvSpPr>
        <p:spPr>
          <a:xfrm>
            <a:off x="6127188" y="5519588"/>
            <a:ext cx="2167800" cy="267548"/>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CALL SUMMARY EXTRACTION USING NLP</a:t>
            </a:r>
            <a:endParaRPr kumimoji="0"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
        <p:nvSpPr>
          <p:cNvPr id="232" name="Google Shape;232;p24"/>
          <p:cNvSpPr txBox="1"/>
          <p:nvPr/>
        </p:nvSpPr>
        <p:spPr>
          <a:xfrm>
            <a:off x="6702925" y="4331550"/>
            <a:ext cx="1369800" cy="446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Lexend SemiBold"/>
                <a:ea typeface="Lexend SemiBold"/>
                <a:cs typeface="Lexend SemiBold"/>
                <a:sym typeface="Lexend SemiBold"/>
              </a:rPr>
              <a:t>DASHBOARD</a:t>
            </a:r>
            <a:endParaRPr kumimoji="0" sz="1400" b="0" i="0" u="none" strike="noStrike" kern="0" cap="none" spc="0" normalizeH="0" baseline="0" noProof="0">
              <a:ln>
                <a:noFill/>
              </a:ln>
              <a:solidFill>
                <a:srgbClr val="000000"/>
              </a:solidFill>
              <a:effectLst/>
              <a:uLnTx/>
              <a:uFillTx/>
              <a:latin typeface="Lexend SemiBold"/>
              <a:ea typeface="Lexend SemiBold"/>
              <a:cs typeface="Lexend SemiBold"/>
              <a:sym typeface="Lexend SemiBold"/>
            </a:endParaRPr>
          </a:p>
        </p:txBody>
      </p:sp>
      <p:sp>
        <p:nvSpPr>
          <p:cNvPr id="233" name="Google Shape;233;p24"/>
          <p:cNvSpPr txBox="1"/>
          <p:nvPr/>
        </p:nvSpPr>
        <p:spPr>
          <a:xfrm>
            <a:off x="9227346" y="2690346"/>
            <a:ext cx="1015200" cy="446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LOCATION TRACKING</a:t>
            </a:r>
            <a:endParaRPr kumimoji="0"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
        <p:nvSpPr>
          <p:cNvPr id="234" name="Google Shape;234;p24"/>
          <p:cNvSpPr txBox="1"/>
          <p:nvPr/>
        </p:nvSpPr>
        <p:spPr>
          <a:xfrm>
            <a:off x="9620152" y="3608990"/>
            <a:ext cx="1898081" cy="51572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OFFENDER TRACKING IN DATABASE</a:t>
            </a:r>
            <a:endParaRPr kumimoji="0"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
        <p:nvSpPr>
          <p:cNvPr id="235" name="Google Shape;235;p24"/>
          <p:cNvSpPr txBox="1"/>
          <p:nvPr/>
        </p:nvSpPr>
        <p:spPr>
          <a:xfrm>
            <a:off x="9844086" y="4912674"/>
            <a:ext cx="1738316" cy="554925"/>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REPORT SUSPICIOUS CALLS</a:t>
            </a:r>
            <a:endParaRPr kumimoji="0"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
        <p:nvSpPr>
          <p:cNvPr id="236" name="Google Shape;236;p24"/>
          <p:cNvSpPr txBox="1"/>
          <p:nvPr/>
        </p:nvSpPr>
        <p:spPr>
          <a:xfrm>
            <a:off x="9066088" y="5875150"/>
            <a:ext cx="1369800" cy="446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TONE ANALYSIS</a:t>
            </a:r>
            <a:endParaRPr kumimoji="0" sz="1400" b="0"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cxnSp>
        <p:nvCxnSpPr>
          <p:cNvPr id="237" name="Google Shape;237;p24"/>
          <p:cNvCxnSpPr/>
          <p:nvPr/>
        </p:nvCxnSpPr>
        <p:spPr>
          <a:xfrm rot="10800000" flipH="1">
            <a:off x="5105175" y="6636175"/>
            <a:ext cx="2013300" cy="11100"/>
          </a:xfrm>
          <a:prstGeom prst="straightConnector1">
            <a:avLst/>
          </a:prstGeom>
          <a:noFill/>
          <a:ln w="76200" cap="flat" cmpd="sng">
            <a:solidFill>
              <a:srgbClr val="2D58AC"/>
            </a:solidFill>
            <a:prstDash val="solid"/>
            <a:round/>
            <a:headEnd type="none" w="med" len="med"/>
            <a:tailEnd type="none" w="med" len="med"/>
          </a:ln>
        </p:spPr>
      </p:cxnSp>
      <p:sp>
        <p:nvSpPr>
          <p:cNvPr id="238" name="Google Shape;238;p24"/>
          <p:cNvSpPr txBox="1"/>
          <p:nvPr/>
        </p:nvSpPr>
        <p:spPr>
          <a:xfrm>
            <a:off x="4826575" y="6111000"/>
            <a:ext cx="2490000" cy="446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1" i="1" u="none" strike="noStrike" kern="0" cap="none" spc="0" normalizeH="0" baseline="0" noProof="0" dirty="0">
                <a:ln>
                  <a:noFill/>
                </a:ln>
                <a:solidFill>
                  <a:srgbClr val="000000"/>
                </a:solidFill>
                <a:effectLst/>
                <a:uLnTx/>
                <a:uFillTx/>
                <a:latin typeface="Comic Sans MS" panose="030F0702030302020204" pitchFamily="66" charset="0"/>
                <a:ea typeface="Caveat"/>
                <a:cs typeface="Caveat"/>
                <a:sym typeface="Caveat"/>
              </a:rPr>
              <a:t>WORKFLOW</a:t>
            </a:r>
            <a:endParaRPr kumimoji="0" sz="2600" b="1" i="1" u="none" strike="noStrike" kern="0" cap="none" spc="0" normalizeH="0" baseline="0" noProof="0" dirty="0">
              <a:ln>
                <a:noFill/>
              </a:ln>
              <a:solidFill>
                <a:srgbClr val="000000"/>
              </a:solidFill>
              <a:effectLst/>
              <a:uLnTx/>
              <a:uFillTx/>
              <a:latin typeface="Comic Sans MS" panose="030F0702030302020204" pitchFamily="66" charset="0"/>
              <a:ea typeface="Caveat"/>
              <a:cs typeface="Caveat"/>
              <a:sym typeface="Caveat"/>
            </a:endParaRPr>
          </a:p>
        </p:txBody>
      </p:sp>
    </p:spTree>
    <p:extLst>
      <p:ext uri="{BB962C8B-B14F-4D97-AF65-F5344CB8AC3E}">
        <p14:creationId xmlns:p14="http://schemas.microsoft.com/office/powerpoint/2010/main" val="2816293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9"/>
          <p:cNvSpPr txBox="1">
            <a:spLocks noGrp="1"/>
          </p:cNvSpPr>
          <p:nvPr>
            <p:ph type="title"/>
          </p:nvPr>
        </p:nvSpPr>
        <p:spPr>
          <a:xfrm>
            <a:off x="575894" y="729658"/>
            <a:ext cx="11029616" cy="66073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SOLUTION - SCREENSHOTS</a:t>
            </a:r>
            <a:endParaRPr/>
          </a:p>
        </p:txBody>
      </p:sp>
      <p:sp>
        <p:nvSpPr>
          <p:cNvPr id="210" name="Google Shape;210;p9"/>
          <p:cNvSpPr txBox="1"/>
          <p:nvPr/>
        </p:nvSpPr>
        <p:spPr>
          <a:xfrm>
            <a:off x="575902" y="1390400"/>
            <a:ext cx="7763400" cy="369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Share the screenshots of current solution being worked upon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3" name="Picture 2">
            <a:extLst>
              <a:ext uri="{FF2B5EF4-FFF2-40B4-BE49-F238E27FC236}">
                <a16:creationId xmlns:a16="http://schemas.microsoft.com/office/drawing/2014/main" id="{5E470D92-0324-3C24-BEA9-8F5BEF0623CE}"/>
              </a:ext>
            </a:extLst>
          </p:cNvPr>
          <p:cNvPicPr>
            <a:picLocks noChangeAspect="1"/>
          </p:cNvPicPr>
          <p:nvPr/>
        </p:nvPicPr>
        <p:blipFill>
          <a:blip r:embed="rId3"/>
          <a:stretch>
            <a:fillRect/>
          </a:stretch>
        </p:blipFill>
        <p:spPr>
          <a:xfrm>
            <a:off x="575894" y="2074420"/>
            <a:ext cx="4901443" cy="2709160"/>
          </a:xfrm>
          <a:prstGeom prst="rect">
            <a:avLst/>
          </a:prstGeom>
        </p:spPr>
      </p:pic>
      <p:pic>
        <p:nvPicPr>
          <p:cNvPr id="2" name="Picture 1">
            <a:extLst>
              <a:ext uri="{FF2B5EF4-FFF2-40B4-BE49-F238E27FC236}">
                <a16:creationId xmlns:a16="http://schemas.microsoft.com/office/drawing/2014/main" id="{AF5EC87C-B9C6-3447-9B96-7D7DEFA017AF}"/>
              </a:ext>
            </a:extLst>
          </p:cNvPr>
          <p:cNvPicPr>
            <a:picLocks noChangeAspect="1"/>
          </p:cNvPicPr>
          <p:nvPr/>
        </p:nvPicPr>
        <p:blipFill>
          <a:blip r:embed="rId4"/>
          <a:stretch>
            <a:fillRect/>
          </a:stretch>
        </p:blipFill>
        <p:spPr bwMode="auto">
          <a:xfrm>
            <a:off x="6193082" y="3607849"/>
            <a:ext cx="5574384" cy="29809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Google Shape;228;p24">
            <a:extLst>
              <a:ext uri="{FF2B5EF4-FFF2-40B4-BE49-F238E27FC236}">
                <a16:creationId xmlns:a16="http://schemas.microsoft.com/office/drawing/2014/main" id="{4C25602D-083F-6E48-33A8-5D8BDF100813}"/>
              </a:ext>
            </a:extLst>
          </p:cNvPr>
          <p:cNvSpPr txBox="1"/>
          <p:nvPr/>
        </p:nvSpPr>
        <p:spPr>
          <a:xfrm>
            <a:off x="1455406" y="4783580"/>
            <a:ext cx="2410742" cy="101332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1"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AFTER MATH ANALYSIS OF CALL </a:t>
            </a:r>
            <a:endParaRPr kumimoji="0" sz="1800" b="1"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
        <p:nvSpPr>
          <p:cNvPr id="7" name="Google Shape;228;p24">
            <a:extLst>
              <a:ext uri="{FF2B5EF4-FFF2-40B4-BE49-F238E27FC236}">
                <a16:creationId xmlns:a16="http://schemas.microsoft.com/office/drawing/2014/main" id="{41F329D2-497E-58E6-74F2-ADCEB6A11564}"/>
              </a:ext>
            </a:extLst>
          </p:cNvPr>
          <p:cNvSpPr txBox="1"/>
          <p:nvPr/>
        </p:nvSpPr>
        <p:spPr>
          <a:xfrm>
            <a:off x="7774903" y="2922337"/>
            <a:ext cx="2410742" cy="101332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1"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LIVE TRACKING</a:t>
            </a:r>
            <a:endParaRPr kumimoji="0" sz="1800" b="1"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Tree>
    <p:extLst>
      <p:ext uri="{BB962C8B-B14F-4D97-AF65-F5344CB8AC3E}">
        <p14:creationId xmlns:p14="http://schemas.microsoft.com/office/powerpoint/2010/main" val="209914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7204B-F81D-BA39-A07C-F73B736995FC}"/>
              </a:ext>
            </a:extLst>
          </p:cNvPr>
          <p:cNvPicPr>
            <a:picLocks noChangeAspect="1"/>
          </p:cNvPicPr>
          <p:nvPr/>
        </p:nvPicPr>
        <p:blipFill>
          <a:blip r:embed="rId2"/>
          <a:stretch>
            <a:fillRect/>
          </a:stretch>
        </p:blipFill>
        <p:spPr>
          <a:xfrm>
            <a:off x="121920" y="694690"/>
            <a:ext cx="5974080" cy="4131310"/>
          </a:xfrm>
          <a:prstGeom prst="rect">
            <a:avLst/>
          </a:prstGeom>
        </p:spPr>
      </p:pic>
      <p:pic>
        <p:nvPicPr>
          <p:cNvPr id="2" name="Picture 1">
            <a:extLst>
              <a:ext uri="{FF2B5EF4-FFF2-40B4-BE49-F238E27FC236}">
                <a16:creationId xmlns:a16="http://schemas.microsoft.com/office/drawing/2014/main" id="{0C2DEDC6-D626-888C-ACB5-AFDCBFE154EE}"/>
              </a:ext>
            </a:extLst>
          </p:cNvPr>
          <p:cNvPicPr>
            <a:picLocks noChangeAspect="1"/>
          </p:cNvPicPr>
          <p:nvPr/>
        </p:nvPicPr>
        <p:blipFill>
          <a:blip r:embed="rId3"/>
          <a:stretch>
            <a:fillRect/>
          </a:stretch>
        </p:blipFill>
        <p:spPr>
          <a:xfrm>
            <a:off x="6883479" y="2385574"/>
            <a:ext cx="5186601" cy="3271073"/>
          </a:xfrm>
          <a:prstGeom prst="rect">
            <a:avLst/>
          </a:prstGeom>
        </p:spPr>
      </p:pic>
      <p:sp>
        <p:nvSpPr>
          <p:cNvPr id="5" name="Google Shape;228;p24">
            <a:extLst>
              <a:ext uri="{FF2B5EF4-FFF2-40B4-BE49-F238E27FC236}">
                <a16:creationId xmlns:a16="http://schemas.microsoft.com/office/drawing/2014/main" id="{A6FD70F3-0F3B-405F-5D3C-AA2C4147F7B6}"/>
              </a:ext>
            </a:extLst>
          </p:cNvPr>
          <p:cNvSpPr txBox="1"/>
          <p:nvPr/>
        </p:nvSpPr>
        <p:spPr>
          <a:xfrm>
            <a:off x="1439364" y="5149984"/>
            <a:ext cx="2410742" cy="101332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Web/App for detailed classification</a:t>
            </a:r>
            <a:endParaRPr kumimoji="0" sz="1800" b="1"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
        <p:nvSpPr>
          <p:cNvPr id="6" name="Google Shape;228;p24">
            <a:extLst>
              <a:ext uri="{FF2B5EF4-FFF2-40B4-BE49-F238E27FC236}">
                <a16:creationId xmlns:a16="http://schemas.microsoft.com/office/drawing/2014/main" id="{57D7D50C-0894-A43D-A0C1-AD2C70635B7B}"/>
              </a:ext>
            </a:extLst>
          </p:cNvPr>
          <p:cNvSpPr txBox="1"/>
          <p:nvPr/>
        </p:nvSpPr>
        <p:spPr>
          <a:xfrm>
            <a:off x="7928395" y="5844674"/>
            <a:ext cx="2410742" cy="101332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rPr>
              <a:t>Dashboard</a:t>
            </a:r>
            <a:endParaRPr kumimoji="0" sz="1800" b="1" i="0" u="none" strike="noStrike" kern="0" cap="none" spc="0" normalizeH="0" baseline="0" noProof="0" dirty="0">
              <a:ln>
                <a:noFill/>
              </a:ln>
              <a:solidFill>
                <a:srgbClr val="000000"/>
              </a:solidFill>
              <a:effectLst/>
              <a:uLnTx/>
              <a:uFillTx/>
              <a:latin typeface="Lexend SemiBold"/>
              <a:ea typeface="Lexend SemiBold"/>
              <a:cs typeface="Lexend SemiBold"/>
              <a:sym typeface="Lexend SemiBold"/>
            </a:endParaRPr>
          </a:p>
        </p:txBody>
      </p:sp>
    </p:spTree>
    <p:extLst>
      <p:ext uri="{BB962C8B-B14F-4D97-AF65-F5344CB8AC3E}">
        <p14:creationId xmlns:p14="http://schemas.microsoft.com/office/powerpoint/2010/main" val="2849595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0"/>
          <p:cNvSpPr txBox="1">
            <a:spLocks noGrp="1"/>
          </p:cNvSpPr>
          <p:nvPr>
            <p:ph type="title"/>
          </p:nvPr>
        </p:nvSpPr>
        <p:spPr>
          <a:xfrm>
            <a:off x="575894" y="729658"/>
            <a:ext cx="11029616" cy="66073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dirty="0"/>
              <a:t>ASSUMPTIONS</a:t>
            </a:r>
            <a:endParaRPr dirty="0"/>
          </a:p>
        </p:txBody>
      </p:sp>
      <p:sp>
        <p:nvSpPr>
          <p:cNvPr id="216" name="Google Shape;216;p10"/>
          <p:cNvSpPr txBox="1"/>
          <p:nvPr/>
        </p:nvSpPr>
        <p:spPr>
          <a:xfrm>
            <a:off x="575902" y="1390400"/>
            <a:ext cx="7580700" cy="369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Quattrocento Sans"/>
                <a:ea typeface="Quattrocento Sans"/>
                <a:cs typeface="Quattrocento Sans"/>
                <a:sym typeface="Quattrocento Sans"/>
              </a:rPr>
              <a:t>Explain the constraints, assumption taken up for this solution</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2120868D-97EB-1ED3-E60E-0FBD2E802A54}"/>
              </a:ext>
            </a:extLst>
          </p:cNvPr>
          <p:cNvSpPr txBox="1"/>
          <p:nvPr/>
        </p:nvSpPr>
        <p:spPr>
          <a:xfrm>
            <a:off x="450360" y="2077720"/>
            <a:ext cx="998727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1" u="sng" strike="noStrike" kern="0" cap="none" spc="0" normalizeH="0" baseline="0" noProof="0" dirty="0">
                <a:ln>
                  <a:noFill/>
                </a:ln>
                <a:solidFill>
                  <a:srgbClr val="374151"/>
                </a:solidFill>
                <a:effectLst/>
                <a:uLnTx/>
                <a:uFillTx/>
                <a:latin typeface="Söhne"/>
                <a:cs typeface="Arial"/>
                <a:sym typeface="Arial"/>
              </a:rPr>
              <a:t>Assumptions: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sng"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Data Availability:</a:t>
            </a:r>
            <a:r>
              <a:rPr kumimoji="0" lang="en-US" sz="1600" b="0" i="0" u="none" strike="noStrike" kern="0" cap="none" spc="0" normalizeH="0" baseline="0" noProof="0" dirty="0">
                <a:ln>
                  <a:noFill/>
                </a:ln>
                <a:solidFill>
                  <a:srgbClr val="374151"/>
                </a:solidFill>
                <a:effectLst/>
                <a:uLnTx/>
                <a:uFillTx/>
                <a:latin typeface="Söhne"/>
                <a:cs typeface="Arial"/>
                <a:sym typeface="Arial"/>
              </a:rPr>
              <a:t> We assume that relevant data sources will be accessible and can be integrated into the system in a timely manner.</a:t>
            </a: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Data Quality:</a:t>
            </a:r>
            <a:r>
              <a:rPr kumimoji="0" lang="en-US" sz="1600" b="0" i="0" u="none" strike="noStrike" kern="0" cap="none" spc="0" normalizeH="0" baseline="0" noProof="0" dirty="0">
                <a:ln>
                  <a:noFill/>
                </a:ln>
                <a:solidFill>
                  <a:srgbClr val="374151"/>
                </a:solidFill>
                <a:effectLst/>
                <a:uLnTx/>
                <a:uFillTx/>
                <a:latin typeface="Söhne"/>
                <a:cs typeface="Arial"/>
                <a:sym typeface="Arial"/>
              </a:rPr>
              <a:t> Assumption is made that the data collected from various sources will be of sufficient quality and reliability for accurate predictions.</a:t>
            </a: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Public Acceptance:</a:t>
            </a:r>
            <a:r>
              <a:rPr kumimoji="0" lang="en-US" sz="1600" b="0" i="0" u="none" strike="noStrike" kern="0" cap="none" spc="0" normalizeH="0" baseline="0" noProof="0" dirty="0">
                <a:ln>
                  <a:noFill/>
                </a:ln>
                <a:solidFill>
                  <a:srgbClr val="374151"/>
                </a:solidFill>
                <a:effectLst/>
                <a:uLnTx/>
                <a:uFillTx/>
                <a:latin typeface="Söhne"/>
                <a:cs typeface="Arial"/>
                <a:sym typeface="Arial"/>
              </a:rPr>
              <a:t> We assume that the public will accept the use this technology and that privacy concerns can be addressed.</a:t>
            </a: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Funding and Resources:</a:t>
            </a:r>
            <a:r>
              <a:rPr kumimoji="0" lang="en-US" sz="1600" b="0" i="0" u="none" strike="noStrike" kern="0" cap="none" spc="0" normalizeH="0" baseline="0" noProof="0" dirty="0">
                <a:ln>
                  <a:noFill/>
                </a:ln>
                <a:solidFill>
                  <a:srgbClr val="374151"/>
                </a:solidFill>
                <a:effectLst/>
                <a:uLnTx/>
                <a:uFillTx/>
                <a:latin typeface="Söhne"/>
                <a:cs typeface="Arial"/>
                <a:sym typeface="Arial"/>
              </a:rPr>
              <a:t> Assumed availability of adequate funding and resources for system development, deployment, and maintenance.</a:t>
            </a: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Collaboration:</a:t>
            </a:r>
            <a:r>
              <a:rPr kumimoji="0" lang="en-US" sz="1600" b="0" i="0" u="none" strike="noStrike" kern="0" cap="none" spc="0" normalizeH="0" baseline="0" noProof="0" dirty="0">
                <a:ln>
                  <a:noFill/>
                </a:ln>
                <a:solidFill>
                  <a:srgbClr val="374151"/>
                </a:solidFill>
                <a:effectLst/>
                <a:uLnTx/>
                <a:uFillTx/>
                <a:latin typeface="Söhne"/>
                <a:cs typeface="Arial"/>
                <a:sym typeface="Arial"/>
              </a:rPr>
              <a:t> Assumption of collaboration between law enforcement agencies, government departments, and external organizations to facilitate data sharing and coordination.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5048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4AB896-42CD-4F11-623A-80CB263EB0A9}"/>
              </a:ext>
            </a:extLst>
          </p:cNvPr>
          <p:cNvSpPr txBox="1"/>
          <p:nvPr/>
        </p:nvSpPr>
        <p:spPr>
          <a:xfrm>
            <a:off x="421834" y="412287"/>
            <a:ext cx="10761984" cy="60324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1" u="sng"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1" u="sng" strike="noStrike" kern="0" cap="none" spc="0" normalizeH="0" baseline="0" noProof="0" dirty="0">
                <a:ln>
                  <a:noFill/>
                </a:ln>
                <a:solidFill>
                  <a:srgbClr val="374151"/>
                </a:solidFill>
                <a:effectLst/>
                <a:uLnTx/>
                <a:uFillTx/>
                <a:latin typeface="Söhne"/>
                <a:cs typeface="Arial"/>
                <a:sym typeface="Arial"/>
              </a:rPr>
              <a:t>Constraints: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sng"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Privacy Concerns:</a:t>
            </a:r>
            <a:r>
              <a:rPr kumimoji="0" lang="en-US" sz="1600" b="0" i="0" u="none" strike="noStrike" kern="0" cap="none" spc="0" normalizeH="0" baseline="0" noProof="0" dirty="0">
                <a:ln>
                  <a:noFill/>
                </a:ln>
                <a:solidFill>
                  <a:srgbClr val="374151"/>
                </a:solidFill>
                <a:effectLst/>
                <a:uLnTx/>
                <a:uFillTx/>
                <a:latin typeface="Söhne"/>
                <a:cs typeface="Arial"/>
                <a:sym typeface="Arial"/>
              </a:rPr>
              <a:t> The use of this technology raises legitimate privacy concerns that need to be addressed.</a:t>
            </a: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Data Security:</a:t>
            </a:r>
            <a:r>
              <a:rPr kumimoji="0" lang="en-US" sz="1600" b="0" i="0" u="none" strike="noStrike" kern="0" cap="none" spc="0" normalizeH="0" baseline="0" noProof="0" dirty="0">
                <a:ln>
                  <a:noFill/>
                </a:ln>
                <a:solidFill>
                  <a:srgbClr val="374151"/>
                </a:solidFill>
                <a:effectLst/>
                <a:uLnTx/>
                <a:uFillTx/>
                <a:latin typeface="Söhne"/>
                <a:cs typeface="Arial"/>
                <a:sym typeface="Arial"/>
              </a:rPr>
              <a:t> Ensuring data security and protection against cyber threats is a paramount concern to safeguard system integrity.</a:t>
            </a: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Bias and Fairness:</a:t>
            </a:r>
            <a:r>
              <a:rPr kumimoji="0" lang="en-US" sz="1600" b="0" i="0" u="none" strike="noStrike" kern="0" cap="none" spc="0" normalizeH="0" baseline="0" noProof="0" dirty="0">
                <a:ln>
                  <a:noFill/>
                </a:ln>
                <a:solidFill>
                  <a:srgbClr val="374151"/>
                </a:solidFill>
                <a:effectLst/>
                <a:uLnTx/>
                <a:uFillTx/>
                <a:latin typeface="Söhne"/>
                <a:cs typeface="Arial"/>
                <a:sym typeface="Arial"/>
              </a:rPr>
              <a:t> Mitigating algorithmic bias and ensuring fairness in recognition models is a continuous challenge.</a:t>
            </a: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Resource Limitations:</a:t>
            </a:r>
            <a:r>
              <a:rPr kumimoji="0" lang="en-US" sz="1600" b="0" i="0" u="none" strike="noStrike" kern="0" cap="none" spc="0" normalizeH="0" baseline="0" noProof="0" dirty="0">
                <a:ln>
                  <a:noFill/>
                </a:ln>
                <a:solidFill>
                  <a:srgbClr val="374151"/>
                </a:solidFill>
                <a:effectLst/>
                <a:uLnTx/>
                <a:uFillTx/>
                <a:latin typeface="Söhne"/>
                <a:cs typeface="Arial"/>
                <a:sym typeface="Arial"/>
              </a:rPr>
              <a:t> Budget and personnel limitations may affect the extent to which the solution can be deployed.</a:t>
            </a: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Regulatory Compliance:</a:t>
            </a:r>
            <a:r>
              <a:rPr kumimoji="0" lang="en-US" sz="1600" b="0" i="0" u="none" strike="noStrike" kern="0" cap="none" spc="0" normalizeH="0" baseline="0" noProof="0" dirty="0">
                <a:ln>
                  <a:noFill/>
                </a:ln>
                <a:solidFill>
                  <a:srgbClr val="374151"/>
                </a:solidFill>
                <a:effectLst/>
                <a:uLnTx/>
                <a:uFillTx/>
                <a:latin typeface="Söhne"/>
                <a:cs typeface="Arial"/>
                <a:sym typeface="Arial"/>
              </a:rPr>
              <a:t> Compliance with relevant laws and regulations, including data protection laws, is a critical constraint.</a:t>
            </a: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Community Engagement:</a:t>
            </a:r>
            <a:r>
              <a:rPr kumimoji="0" lang="en-US" sz="1600" b="0" i="0" u="none" strike="noStrike" kern="0" cap="none" spc="0" normalizeH="0" baseline="0" noProof="0" dirty="0">
                <a:ln>
                  <a:noFill/>
                </a:ln>
                <a:solidFill>
                  <a:srgbClr val="374151"/>
                </a:solidFill>
                <a:effectLst/>
                <a:uLnTx/>
                <a:uFillTx/>
                <a:latin typeface="Söhne"/>
                <a:cs typeface="Arial"/>
                <a:sym typeface="Arial"/>
              </a:rPr>
              <a:t> Public perception and acceptance of the solution are constraints that need ongoing efforts for building trust and cooperation.</a:t>
            </a:r>
          </a:p>
          <a:p>
            <a:pPr marL="0" marR="0" lvl="0" indent="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1600" b="1" i="0" u="none" strike="noStrike" kern="0" cap="none" spc="0" normalizeH="0" baseline="0" noProof="0" dirty="0">
                <a:ln>
                  <a:noFill/>
                </a:ln>
                <a:solidFill>
                  <a:srgbClr val="374151"/>
                </a:solidFill>
                <a:effectLst/>
                <a:uLnTx/>
                <a:uFillTx/>
                <a:latin typeface="Söhne"/>
                <a:cs typeface="Arial"/>
                <a:sym typeface="Arial"/>
              </a:rPr>
              <a:t>Technological Advancements:</a:t>
            </a:r>
            <a:r>
              <a:rPr kumimoji="0" lang="en-US" sz="1600" b="0" i="0" u="none" strike="noStrike" kern="0" cap="none" spc="0" normalizeH="0" baseline="0" noProof="0" dirty="0">
                <a:ln>
                  <a:noFill/>
                </a:ln>
                <a:solidFill>
                  <a:srgbClr val="374151"/>
                </a:solidFill>
                <a:effectLst/>
                <a:uLnTx/>
                <a:uFillTx/>
                <a:latin typeface="Söhne"/>
                <a:cs typeface="Arial"/>
                <a:sym typeface="Arial"/>
              </a:rPr>
              <a:t> The pace of technological advancements may affect the accuracy and capabilities of the system, necessitating continuous adaptation.</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374151"/>
              </a:solidFill>
              <a:effectLst/>
              <a:uLnTx/>
              <a:uFillTx/>
              <a:latin typeface="Söhne"/>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74151"/>
                </a:solidFill>
                <a:effectLst/>
                <a:uLnTx/>
                <a:uFillTx/>
                <a:latin typeface="Söhne"/>
                <a:cs typeface="Arial"/>
                <a:sym typeface="Arial"/>
              </a:rPr>
              <a:t>Our solution operates within these assumptions and constraints, and addressing them is integral to its successful implementation while respecting the rights and concerns of the community it aims to protect.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0824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txBox="1">
            <a:spLocks noGrp="1"/>
          </p:cNvSpPr>
          <p:nvPr>
            <p:ph type="title" idx="4294967295"/>
          </p:nvPr>
        </p:nvSpPr>
        <p:spPr>
          <a:xfrm>
            <a:off x="575900" y="729654"/>
            <a:ext cx="11029500" cy="4497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Gill Sans"/>
              <a:buNone/>
            </a:pPr>
            <a:r>
              <a:rPr lang="en-US"/>
              <a:t>TOPICS AVAILABLE</a:t>
            </a:r>
            <a:endParaRPr/>
          </a:p>
        </p:txBody>
      </p:sp>
      <p:graphicFrame>
        <p:nvGraphicFramePr>
          <p:cNvPr id="115" name="Google Shape;115;p2"/>
          <p:cNvGraphicFramePr/>
          <p:nvPr/>
        </p:nvGraphicFramePr>
        <p:xfrm>
          <a:off x="575900" y="1128975"/>
          <a:ext cx="11158375" cy="4506502"/>
        </p:xfrm>
        <a:graphic>
          <a:graphicData uri="http://schemas.openxmlformats.org/drawingml/2006/table">
            <a:tbl>
              <a:tblPr>
                <a:noFill/>
                <a:tableStyleId>{B2387A1D-9494-4800-8072-57DECF9E5631}</a:tableStyleId>
              </a:tblPr>
              <a:tblGrid>
                <a:gridCol w="510700">
                  <a:extLst>
                    <a:ext uri="{9D8B030D-6E8A-4147-A177-3AD203B41FA5}">
                      <a16:colId xmlns:a16="http://schemas.microsoft.com/office/drawing/2014/main" val="20000"/>
                    </a:ext>
                  </a:extLst>
                </a:gridCol>
                <a:gridCol w="2898200">
                  <a:extLst>
                    <a:ext uri="{9D8B030D-6E8A-4147-A177-3AD203B41FA5}">
                      <a16:colId xmlns:a16="http://schemas.microsoft.com/office/drawing/2014/main" val="20001"/>
                    </a:ext>
                  </a:extLst>
                </a:gridCol>
                <a:gridCol w="7749475">
                  <a:extLst>
                    <a:ext uri="{9D8B030D-6E8A-4147-A177-3AD203B41FA5}">
                      <a16:colId xmlns:a16="http://schemas.microsoft.com/office/drawing/2014/main" val="20002"/>
                    </a:ext>
                  </a:extLst>
                </a:gridCol>
              </a:tblGrid>
              <a:tr h="381000">
                <a:tc gridSpan="3">
                  <a:txBody>
                    <a:bodyPr/>
                    <a:lstStyle/>
                    <a:p>
                      <a:pPr marL="0" lvl="0" indent="0" algn="just" rtl="0">
                        <a:lnSpc>
                          <a:spcPct val="165600"/>
                        </a:lnSpc>
                        <a:spcBef>
                          <a:spcPts val="900"/>
                        </a:spcBef>
                        <a:spcAft>
                          <a:spcPts val="0"/>
                        </a:spcAft>
                        <a:buNone/>
                      </a:pPr>
                      <a:r>
                        <a:rPr lang="en-US" b="1">
                          <a:solidFill>
                            <a:schemeClr val="dk1"/>
                          </a:solidFill>
                          <a:latin typeface="Calibri"/>
                          <a:ea typeface="Calibri"/>
                          <a:cs typeface="Calibri"/>
                          <a:sym typeface="Calibri"/>
                        </a:rPr>
                        <a:t>Cybercrime: </a:t>
                      </a:r>
                      <a:endParaRPr b="1">
                        <a:solidFill>
                          <a:schemeClr val="dk1"/>
                        </a:solidFill>
                        <a:latin typeface="Calibri"/>
                        <a:ea typeface="Calibri"/>
                        <a:cs typeface="Calibri"/>
                        <a:sym typeface="Calibri"/>
                      </a:endParaRPr>
                    </a:p>
                    <a:p>
                      <a:pPr marL="647700" lvl="0" indent="-317500" algn="l" rtl="0">
                        <a:lnSpc>
                          <a:spcPct val="115000"/>
                        </a:lnSpc>
                        <a:spcBef>
                          <a:spcPts val="1400"/>
                        </a:spcBef>
                        <a:spcAft>
                          <a:spcPts val="0"/>
                        </a:spcAft>
                        <a:buClr>
                          <a:srgbClr val="212121"/>
                        </a:buClr>
                        <a:buSzPts val="1400"/>
                        <a:buAutoNum type="arabicPeriod"/>
                      </a:pPr>
                      <a:r>
                        <a:rPr lang="en-US" b="1">
                          <a:solidFill>
                            <a:schemeClr val="dk1"/>
                          </a:solidFill>
                          <a:latin typeface="Calibri"/>
                          <a:ea typeface="Calibri"/>
                          <a:cs typeface="Calibri"/>
                          <a:sym typeface="Calibri"/>
                        </a:rPr>
                        <a:t>Real-Time AI-Based Phishing Email Detection System</a:t>
                      </a:r>
                      <a:r>
                        <a:rPr lang="en-US">
                          <a:solidFill>
                            <a:schemeClr val="dk1"/>
                          </a:solidFill>
                          <a:latin typeface="Calibri"/>
                          <a:ea typeface="Calibri"/>
                          <a:cs typeface="Calibri"/>
                          <a:sym typeface="Calibri"/>
                        </a:rPr>
                        <a:t>: Design a system that uses AI to analyze email headers, textual patterns, metadata, and attachments to detect and quarantine phishing emails in real time.</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Trained phishing detection model, API for email integration, dashboard for alerts and logs.</a:t>
                      </a:r>
                      <a:endParaRPr>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a:pPr>
                      <a:r>
                        <a:rPr lang="en-US" b="1">
                          <a:solidFill>
                            <a:schemeClr val="dk1"/>
                          </a:solidFill>
                          <a:latin typeface="Calibri"/>
                          <a:ea typeface="Calibri"/>
                          <a:cs typeface="Calibri"/>
                          <a:sym typeface="Calibri"/>
                        </a:rPr>
                        <a:t>Intelligent Financial Fraud Detection using UPI and VoIP Data</a:t>
                      </a:r>
                      <a:r>
                        <a:rPr lang="en-US">
                          <a:solidFill>
                            <a:schemeClr val="dk1"/>
                          </a:solidFill>
                          <a:latin typeface="Calibri"/>
                          <a:ea typeface="Calibri"/>
                          <a:cs typeface="Calibri"/>
                          <a:sym typeface="Calibri"/>
                        </a:rPr>
                        <a:t>: Develop a smart system that uses machine learning to detect and alert about fraudulent UPI transactions, scam VoIP calls (including spoofed numbers), and suspicious payment patterns.</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Dataset simulation, fraud scoring engine, alert system prototype for real-time monitoring.</a:t>
                      </a:r>
                      <a:endParaRPr>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a:pPr>
                      <a:r>
                        <a:rPr lang="en-US" b="1">
                          <a:solidFill>
                            <a:schemeClr val="dk1"/>
                          </a:solidFill>
                          <a:latin typeface="Calibri"/>
                          <a:ea typeface="Calibri"/>
                          <a:cs typeface="Calibri"/>
                          <a:sym typeface="Calibri"/>
                        </a:rPr>
                        <a:t>AI-Based Social Media Monitoring Tool for Crime Trends</a:t>
                      </a:r>
                      <a:r>
                        <a:rPr lang="en-US">
                          <a:solidFill>
                            <a:schemeClr val="dk1"/>
                          </a:solidFill>
                          <a:latin typeface="Calibri"/>
                          <a:ea typeface="Calibri"/>
                          <a:cs typeface="Calibri"/>
                          <a:sym typeface="Calibri"/>
                        </a:rPr>
                        <a:t>: Create an AI solution that scans public social media content to detect hate speech, cyberbullying, fake accounts, incitement to violence, and threats to public safety.</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Dashboard with analytics, real-time alert system, NLP-based threat categorization engine.</a:t>
                      </a:r>
                      <a:endParaRPr>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a:pPr>
                      <a:r>
                        <a:rPr lang="en-US" b="1">
                          <a:solidFill>
                            <a:schemeClr val="dk1"/>
                          </a:solidFill>
                          <a:latin typeface="Calibri"/>
                          <a:ea typeface="Calibri"/>
                          <a:cs typeface="Calibri"/>
                          <a:sym typeface="Calibri"/>
                        </a:rPr>
                        <a:t>Ransomware Incident Simulation &amp; Training Platform: </a:t>
                      </a:r>
                      <a:r>
                        <a:rPr lang="en-US">
                          <a:solidFill>
                            <a:schemeClr val="dk1"/>
                          </a:solidFill>
                          <a:latin typeface="Calibri"/>
                          <a:ea typeface="Calibri"/>
                          <a:cs typeface="Calibri"/>
                          <a:sym typeface="Calibri"/>
                        </a:rPr>
                        <a:t>  Develop an interactive simulator for law enforcement officers to understand ransomware attack scenarios and build strategic response mechanisms.</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Web-based simulation interface, ransomware propagation logic, and scenario-building toolkit.</a:t>
                      </a:r>
                      <a:endParaRPr>
                        <a:solidFill>
                          <a:schemeClr val="dk1"/>
                        </a:solidFill>
                        <a:latin typeface="Calibri"/>
                        <a:ea typeface="Calibri"/>
                        <a:cs typeface="Calibri"/>
                        <a:sym typeface="Calibri"/>
                      </a:endParaRPr>
                    </a:p>
                    <a:p>
                      <a:pPr marL="647700" marR="0" lvl="0" indent="-317500" algn="l" rtl="0">
                        <a:lnSpc>
                          <a:spcPct val="115000"/>
                        </a:lnSpc>
                        <a:spcBef>
                          <a:spcPts val="1000"/>
                        </a:spcBef>
                        <a:spcAft>
                          <a:spcPts val="0"/>
                        </a:spcAft>
                        <a:buClr>
                          <a:srgbClr val="212121"/>
                        </a:buClr>
                        <a:buSzPts val="1400"/>
                        <a:buFont typeface="Arial"/>
                        <a:buAutoNum type="arabicPeriod"/>
                      </a:pPr>
                      <a:r>
                        <a:rPr lang="en-US" b="1">
                          <a:solidFill>
                            <a:schemeClr val="dk1"/>
                          </a:solidFill>
                          <a:latin typeface="Calibri"/>
                          <a:ea typeface="Calibri"/>
                          <a:cs typeface="Calibri"/>
                          <a:sym typeface="Calibri"/>
                        </a:rPr>
                        <a:t>Deepfake &amp; AI-Generated Media Detection Tool</a:t>
                      </a:r>
                      <a:r>
                        <a:rPr lang="en-US">
                          <a:solidFill>
                            <a:schemeClr val="dk1"/>
                          </a:solidFill>
                          <a:latin typeface="Calibri"/>
                          <a:ea typeface="Calibri"/>
                          <a:cs typeface="Calibri"/>
                          <a:sym typeface="Calibri"/>
                        </a:rPr>
                        <a:t>: Design a forensic tool to identify manipulated images, videos, or voice recordings used for impersonation or blackmail.</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Deep learning model, test suite of fake vs. original content, browser-based interface for testing.</a:t>
                      </a:r>
                      <a:endParaRPr u="none" strike="noStrike" cap="none">
                        <a:solidFill>
                          <a:schemeClr val="dk1"/>
                        </a:solidFill>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bl>
          </a:graphicData>
        </a:graphic>
      </p:graphicFrame>
      <p:sp>
        <p:nvSpPr>
          <p:cNvPr id="116" name="Google Shape;116;p2"/>
          <p:cNvSpPr txBox="1"/>
          <p:nvPr/>
        </p:nvSpPr>
        <p:spPr>
          <a:xfrm>
            <a:off x="447125" y="620650"/>
            <a:ext cx="6711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chemeClr val="dk2"/>
                </a:solidFill>
                <a:latin typeface="Gill Sans"/>
                <a:ea typeface="Gill Sans"/>
                <a:cs typeface="Gill Sans"/>
                <a:sym typeface="Gill Sans"/>
              </a:rPr>
              <a:t>Problem Statements:</a:t>
            </a:r>
            <a:r>
              <a:rPr lang="en-US" sz="1500">
                <a:solidFill>
                  <a:schemeClr val="dk2"/>
                </a:solidFill>
                <a:latin typeface="Gill Sans"/>
                <a:ea typeface="Gill Sans"/>
                <a:cs typeface="Gill Sans"/>
                <a:sym typeface="Gill Sans"/>
              </a:rPr>
              <a:t> </a:t>
            </a:r>
            <a:r>
              <a:rPr lang="en-US" sz="1500" u="sng">
                <a:solidFill>
                  <a:schemeClr val="hlink"/>
                </a:solidFill>
                <a:hlinkClick r:id="rId3"/>
              </a:rPr>
              <a:t>https://sites.google.com/view/cyberthonai2025/home</a:t>
            </a:r>
            <a:endParaRPr sz="1500">
              <a:solidFill>
                <a:schemeClr val="dk2"/>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12"/>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Gill Sans"/>
              <a:ea typeface="Gill Sans"/>
              <a:cs typeface="Gill Sans"/>
              <a:sym typeface="Gill Sans"/>
            </a:endParaRPr>
          </a:p>
        </p:txBody>
      </p:sp>
      <p:pic>
        <p:nvPicPr>
          <p:cNvPr id="227" name="Google Shape;227;p12" descr="Digital Numbers"/>
          <p:cNvPicPr preferRelativeResize="0"/>
          <p:nvPr/>
        </p:nvPicPr>
        <p:blipFill rotWithShape="1">
          <a:blip r:embed="rId3">
            <a:alphaModFix/>
          </a:blip>
          <a:srcRect l="2189" r="9640" b="1"/>
          <a:stretch/>
        </p:blipFill>
        <p:spPr>
          <a:xfrm>
            <a:off x="446534" y="723899"/>
            <a:ext cx="7498616" cy="5676901"/>
          </a:xfrm>
          <a:prstGeom prst="rect">
            <a:avLst/>
          </a:prstGeom>
          <a:noFill/>
          <a:ln>
            <a:noFill/>
          </a:ln>
        </p:spPr>
      </p:pic>
      <p:sp>
        <p:nvSpPr>
          <p:cNvPr id="228" name="Google Shape;228;p12"/>
          <p:cNvSpPr/>
          <p:nvPr/>
        </p:nvSpPr>
        <p:spPr>
          <a:xfrm>
            <a:off x="8042147" y="723899"/>
            <a:ext cx="3703320" cy="5666666"/>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9" name="Google Shape;229;p12"/>
          <p:cNvSpPr txBox="1">
            <a:spLocks noGrp="1"/>
          </p:cNvSpPr>
          <p:nvPr>
            <p:ph type="ctrTitle"/>
          </p:nvPr>
        </p:nvSpPr>
        <p:spPr>
          <a:xfrm>
            <a:off x="8296275" y="1419226"/>
            <a:ext cx="3081576" cy="174676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FFFFFF"/>
              </a:buClr>
              <a:buSzPts val="3600"/>
              <a:buFont typeface="Gill Sans"/>
              <a:buNone/>
            </a:pPr>
            <a:r>
              <a:rPr lang="en-US">
                <a:solidFill>
                  <a:srgbClr val="FFFFFF"/>
                </a:solidFill>
              </a:rPr>
              <a:t>THANK YOU</a:t>
            </a:r>
            <a:endParaRPr/>
          </a:p>
        </p:txBody>
      </p:sp>
      <p:sp>
        <p:nvSpPr>
          <p:cNvPr id="230" name="Google Shape;230;p12"/>
          <p:cNvSpPr txBox="1">
            <a:spLocks noGrp="1"/>
          </p:cNvSpPr>
          <p:nvPr>
            <p:ph type="subTitle" idx="1"/>
          </p:nvPr>
        </p:nvSpPr>
        <p:spPr>
          <a:xfrm>
            <a:off x="8296275" y="3505095"/>
            <a:ext cx="3081576" cy="262900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72"/>
              <a:buNone/>
            </a:pPr>
            <a:r>
              <a:rPr lang="en-US" dirty="0">
                <a:solidFill>
                  <a:schemeClr val="lt2"/>
                </a:solidFill>
              </a:rPr>
              <a:t>TEAM - Bloody Hackers</a:t>
            </a:r>
          </a:p>
          <a:p>
            <a:pPr marL="0" lvl="0" indent="0" algn="l" rtl="0">
              <a:lnSpc>
                <a:spcPct val="100000"/>
              </a:lnSpc>
              <a:spcBef>
                <a:spcPts val="0"/>
              </a:spcBef>
              <a:spcAft>
                <a:spcPts val="0"/>
              </a:spcAft>
              <a:buSzPts val="1472"/>
              <a:buNone/>
            </a:pPr>
            <a:endParaRPr lang="en-US" dirty="0">
              <a:solidFill>
                <a:schemeClr val="lt2"/>
              </a:solidFill>
            </a:endParaRPr>
          </a:p>
          <a:p>
            <a:pPr marL="0" lvl="0" indent="0" algn="l" rtl="0">
              <a:lnSpc>
                <a:spcPct val="100000"/>
              </a:lnSpc>
              <a:spcBef>
                <a:spcPts val="0"/>
              </a:spcBef>
              <a:spcAft>
                <a:spcPts val="0"/>
              </a:spcAft>
              <a:buSzPts val="1472"/>
              <a:buNone/>
            </a:pPr>
            <a:r>
              <a:rPr lang="en-US" dirty="0">
                <a:solidFill>
                  <a:schemeClr val="lt2"/>
                </a:solidFill>
              </a:rPr>
              <a:t>Mail -</a:t>
            </a:r>
          </a:p>
          <a:p>
            <a:pPr marL="0" indent="0">
              <a:spcBef>
                <a:spcPts val="0"/>
              </a:spcBef>
            </a:pPr>
            <a:r>
              <a:rPr lang="en-US" sz="1600" dirty="0">
                <a:solidFill>
                  <a:schemeClr val="bg1"/>
                </a:solidFill>
                <a:latin typeface="Gill Sans"/>
                <a:ea typeface="Gill Sans"/>
                <a:cs typeface="Gill Sans"/>
                <a:sym typeface="Gill Sans"/>
              </a:rPr>
              <a:t>mayanksajnani.bt22ece@pec.edu.in</a:t>
            </a:r>
            <a:endParaRPr lang="en-IN" sz="1600" b="0" i="0" u="none" strike="noStrike" cap="none" dirty="0">
              <a:solidFill>
                <a:schemeClr val="bg1"/>
              </a:solidFill>
              <a:latin typeface="Gill Sans"/>
              <a:ea typeface="Gill Sans"/>
              <a:cs typeface="Gill Sans"/>
              <a:sym typeface="Gill Sans"/>
            </a:endParaRPr>
          </a:p>
          <a:p>
            <a:pPr marL="0" lvl="0" indent="0" algn="l" rtl="0">
              <a:lnSpc>
                <a:spcPct val="100000"/>
              </a:lnSpc>
              <a:spcBef>
                <a:spcPts val="0"/>
              </a:spcBef>
              <a:spcAft>
                <a:spcPts val="0"/>
              </a:spcAft>
              <a:buSzPts val="1472"/>
              <a:buNone/>
            </a:pPr>
            <a:endParaRPr lang="en-US" dirty="0">
              <a:solidFill>
                <a:schemeClr val="lt2"/>
              </a:solidFill>
            </a:endParaRPr>
          </a:p>
          <a:p>
            <a:pPr marL="0" lvl="0" indent="0" algn="l" rtl="0">
              <a:lnSpc>
                <a:spcPct val="100000"/>
              </a:lnSpc>
              <a:spcBef>
                <a:spcPts val="0"/>
              </a:spcBef>
              <a:spcAft>
                <a:spcPts val="0"/>
              </a:spcAft>
              <a:buSzPts val="1472"/>
              <a:buNone/>
            </a:pPr>
            <a:endParaRPr dirty="0"/>
          </a:p>
          <a:p>
            <a:pPr marL="0" lvl="0" indent="0" algn="l" rtl="0">
              <a:lnSpc>
                <a:spcPct val="100000"/>
              </a:lnSpc>
              <a:spcBef>
                <a:spcPts val="920"/>
              </a:spcBef>
              <a:spcAft>
                <a:spcPts val="0"/>
              </a:spcAft>
              <a:buSzPts val="1472"/>
              <a:buNone/>
            </a:pPr>
            <a:endParaRPr dirty="0">
              <a:solidFill>
                <a:schemeClr val="lt2"/>
              </a:solidFill>
            </a:endParaRPr>
          </a:p>
          <a:p>
            <a:pPr marL="0" lvl="0" indent="0" algn="l" rtl="0">
              <a:lnSpc>
                <a:spcPct val="100000"/>
              </a:lnSpc>
              <a:spcBef>
                <a:spcPts val="920"/>
              </a:spcBef>
              <a:spcAft>
                <a:spcPts val="0"/>
              </a:spcAft>
              <a:buSzPts val="1472"/>
              <a:buNone/>
            </a:pPr>
            <a:endParaRPr dirty="0">
              <a:solidFill>
                <a:schemeClr val="lt2"/>
              </a:solidFill>
            </a:endParaRPr>
          </a:p>
        </p:txBody>
      </p:sp>
      <p:grpSp>
        <p:nvGrpSpPr>
          <p:cNvPr id="231" name="Google Shape;231;p12"/>
          <p:cNvGrpSpPr/>
          <p:nvPr/>
        </p:nvGrpSpPr>
        <p:grpSpPr>
          <a:xfrm>
            <a:off x="446534" y="453643"/>
            <a:ext cx="11298933" cy="98554"/>
            <a:chOff x="446534" y="453643"/>
            <a:chExt cx="11298933" cy="98554"/>
          </a:xfrm>
        </p:grpSpPr>
        <p:sp>
          <p:nvSpPr>
            <p:cNvPr id="232" name="Google Shape;232;p12"/>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3" name="Google Shape;233;p12"/>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4" name="Google Shape;234;p12"/>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2839529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3"/>
          <p:cNvSpPr txBox="1">
            <a:spLocks noGrp="1"/>
          </p:cNvSpPr>
          <p:nvPr>
            <p:ph type="title"/>
          </p:nvPr>
        </p:nvSpPr>
        <p:spPr>
          <a:xfrm>
            <a:off x="469429" y="2680246"/>
            <a:ext cx="11029615" cy="149750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1"/>
              </a:buClr>
              <a:buSzPts val="3600"/>
              <a:buFont typeface="Gill Sans"/>
              <a:buNone/>
            </a:pPr>
            <a:r>
              <a:rPr lang="en-US" dirty="0"/>
              <a:t>APPENDIX</a:t>
            </a:r>
            <a:endParaRPr dirty="0"/>
          </a:p>
        </p:txBody>
      </p:sp>
      <p:sp>
        <p:nvSpPr>
          <p:cNvPr id="240" name="Google Shape;240;p13"/>
          <p:cNvSpPr txBox="1">
            <a:spLocks noGrp="1"/>
          </p:cNvSpPr>
          <p:nvPr>
            <p:ph type="body" idx="1"/>
          </p:nvPr>
        </p:nvSpPr>
        <p:spPr>
          <a:xfrm>
            <a:off x="469430" y="4170680"/>
            <a:ext cx="11029615" cy="25552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656"/>
              <a:buNone/>
            </a:pPr>
            <a:r>
              <a:rPr lang="en-US" sz="1400" dirty="0"/>
              <a:t>Data sources used for crime data, as well as data dictionaries for understanding the meaning and structure of the collected data.-</a:t>
            </a:r>
          </a:p>
          <a:p>
            <a:pPr marL="0" lvl="0" indent="0" algn="l" rtl="0">
              <a:lnSpc>
                <a:spcPct val="100000"/>
              </a:lnSpc>
              <a:spcBef>
                <a:spcPts val="0"/>
              </a:spcBef>
              <a:spcAft>
                <a:spcPts val="0"/>
              </a:spcAft>
              <a:buSzPts val="1656"/>
              <a:buNone/>
            </a:pPr>
            <a:r>
              <a:rPr lang="en-US" sz="1400" dirty="0"/>
              <a:t> *Data Sources*  - Law enforcement agencies  - Public records  - Social media data  - Surveillance cameras  - Emergency call logs- </a:t>
            </a:r>
          </a:p>
          <a:p>
            <a:pPr marL="0" lvl="0" indent="0" algn="l" rtl="0">
              <a:lnSpc>
                <a:spcPct val="100000"/>
              </a:lnSpc>
              <a:spcBef>
                <a:spcPts val="0"/>
              </a:spcBef>
              <a:spcAft>
                <a:spcPts val="0"/>
              </a:spcAft>
              <a:buSzPts val="1656"/>
              <a:buNone/>
            </a:pPr>
            <a:endParaRPr lang="en-US" sz="1400" dirty="0"/>
          </a:p>
          <a:p>
            <a:pPr marL="0" lvl="0" indent="0" algn="l" rtl="0">
              <a:lnSpc>
                <a:spcPct val="100000"/>
              </a:lnSpc>
              <a:spcBef>
                <a:spcPts val="0"/>
              </a:spcBef>
              <a:spcAft>
                <a:spcPts val="0"/>
              </a:spcAft>
              <a:buSzPts val="1656"/>
              <a:buNone/>
            </a:pPr>
            <a:r>
              <a:rPr lang="en-US" sz="1400" dirty="0"/>
              <a:t> *Data Dictionary*  - Description of data fields  - Data source details</a:t>
            </a:r>
          </a:p>
          <a:p>
            <a:pPr marL="0" lvl="0" indent="0" algn="l" rtl="0">
              <a:lnSpc>
                <a:spcPct val="100000"/>
              </a:lnSpc>
              <a:spcBef>
                <a:spcPts val="0"/>
              </a:spcBef>
              <a:spcAft>
                <a:spcPts val="0"/>
              </a:spcAft>
              <a:buSzPts val="1656"/>
              <a:buNone/>
            </a:pPr>
            <a:endParaRPr sz="1400" dirty="0"/>
          </a:p>
        </p:txBody>
      </p:sp>
      <p:pic>
        <p:nvPicPr>
          <p:cNvPr id="3" name="Picture 2">
            <a:extLst>
              <a:ext uri="{FF2B5EF4-FFF2-40B4-BE49-F238E27FC236}">
                <a16:creationId xmlns:a16="http://schemas.microsoft.com/office/drawing/2014/main" id="{4BB56A15-4544-20C4-105D-3C9463290B8B}"/>
              </a:ext>
            </a:extLst>
          </p:cNvPr>
          <p:cNvPicPr>
            <a:picLocks noChangeAspect="1"/>
          </p:cNvPicPr>
          <p:nvPr/>
        </p:nvPicPr>
        <p:blipFill>
          <a:blip r:embed="rId3"/>
          <a:stretch>
            <a:fillRect/>
          </a:stretch>
        </p:blipFill>
        <p:spPr>
          <a:xfrm>
            <a:off x="5344160" y="652297"/>
            <a:ext cx="5372571" cy="3388360"/>
          </a:xfrm>
          <a:prstGeom prst="rect">
            <a:avLst/>
          </a:prstGeom>
        </p:spPr>
      </p:pic>
      <p:sp>
        <p:nvSpPr>
          <p:cNvPr id="4" name="TextBox 3">
            <a:extLst>
              <a:ext uri="{FF2B5EF4-FFF2-40B4-BE49-F238E27FC236}">
                <a16:creationId xmlns:a16="http://schemas.microsoft.com/office/drawing/2014/main" id="{27B9883C-3AA1-1854-6CFF-50DC0A09E305}"/>
              </a:ext>
            </a:extLst>
          </p:cNvPr>
          <p:cNvSpPr txBox="1"/>
          <p:nvPr/>
        </p:nvSpPr>
        <p:spPr>
          <a:xfrm rot="5400000">
            <a:off x="10308080" y="2115645"/>
            <a:ext cx="138211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400" b="1" i="0" u="none" strike="noStrike" kern="0" cap="none" spc="0" normalizeH="0" baseline="0" noProof="0" dirty="0">
                <a:ln>
                  <a:noFill/>
                </a:ln>
                <a:solidFill>
                  <a:srgbClr val="000000"/>
                </a:solidFill>
                <a:effectLst/>
                <a:uLnTx/>
                <a:uFillTx/>
                <a:latin typeface="Comic Sans MS" panose="030F0702030302020204" pitchFamily="66" charset="0"/>
                <a:cs typeface="Arial"/>
                <a:sym typeface="Arial"/>
              </a:rPr>
              <a:t>Analysis</a:t>
            </a:r>
          </a:p>
        </p:txBody>
      </p:sp>
      <p:pic>
        <p:nvPicPr>
          <p:cNvPr id="2" name="Picture 1">
            <a:extLst>
              <a:ext uri="{FF2B5EF4-FFF2-40B4-BE49-F238E27FC236}">
                <a16:creationId xmlns:a16="http://schemas.microsoft.com/office/drawing/2014/main" id="{129FEA65-7731-BCDC-3AD7-7BD5B9130280}"/>
              </a:ext>
            </a:extLst>
          </p:cNvPr>
          <p:cNvPicPr>
            <a:picLocks noChangeAspect="1"/>
          </p:cNvPicPr>
          <p:nvPr/>
        </p:nvPicPr>
        <p:blipFill>
          <a:blip r:embed="rId4"/>
          <a:stretch>
            <a:fillRect/>
          </a:stretch>
        </p:blipFill>
        <p:spPr>
          <a:xfrm>
            <a:off x="2715169" y="779339"/>
            <a:ext cx="2510744" cy="2776991"/>
          </a:xfrm>
          <a:prstGeom prst="rect">
            <a:avLst/>
          </a:prstGeom>
        </p:spPr>
      </p:pic>
    </p:spTree>
    <p:extLst>
      <p:ext uri="{BB962C8B-B14F-4D97-AF65-F5344CB8AC3E}">
        <p14:creationId xmlns:p14="http://schemas.microsoft.com/office/powerpoint/2010/main" val="2888283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p14"/>
          <p:cNvSpPr/>
          <p:nvPr/>
        </p:nvSpPr>
        <p:spPr>
          <a:xfrm>
            <a:off x="0" y="536712"/>
            <a:ext cx="12192000" cy="63212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Gill Sans"/>
              <a:ea typeface="Gill Sans"/>
              <a:cs typeface="Gill Sans"/>
              <a:sym typeface="Gill Sans"/>
            </a:endParaRPr>
          </a:p>
        </p:txBody>
      </p:sp>
      <p:sp>
        <p:nvSpPr>
          <p:cNvPr id="247" name="Google Shape;247;p1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8" name="Google Shape;248;p14"/>
          <p:cNvSpPr txBox="1">
            <a:spLocks noGrp="1"/>
          </p:cNvSpPr>
          <p:nvPr>
            <p:ph type="title"/>
          </p:nvPr>
        </p:nvSpPr>
        <p:spPr>
          <a:xfrm>
            <a:off x="581192" y="5264487"/>
            <a:ext cx="11029616" cy="71887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FFFEFF"/>
              </a:buClr>
              <a:buSzPts val="2800"/>
              <a:buFont typeface="Gill Sans"/>
              <a:buNone/>
            </a:pPr>
            <a:r>
              <a:rPr lang="en-US" dirty="0">
                <a:solidFill>
                  <a:srgbClr val="FFFEFF"/>
                </a:solidFill>
              </a:rPr>
              <a:t>TECH REQUIREMENTS –   </a:t>
            </a:r>
            <a:r>
              <a:rPr lang="en-US" sz="2200" dirty="0">
                <a:solidFill>
                  <a:srgbClr val="FFFEFF"/>
                </a:solidFill>
              </a:rPr>
              <a:t>Given above , and more are used for different processes.</a:t>
            </a:r>
            <a:endParaRPr sz="2200" dirty="0"/>
          </a:p>
        </p:txBody>
      </p:sp>
      <p:grpSp>
        <p:nvGrpSpPr>
          <p:cNvPr id="249" name="Google Shape;249;p14"/>
          <p:cNvGrpSpPr/>
          <p:nvPr/>
        </p:nvGrpSpPr>
        <p:grpSpPr>
          <a:xfrm>
            <a:off x="697756" y="3604714"/>
            <a:ext cx="10796488" cy="1484532"/>
            <a:chOff x="54818" y="2746269"/>
            <a:chExt cx="10796488" cy="1484532"/>
          </a:xfrm>
        </p:grpSpPr>
        <p:sp>
          <p:nvSpPr>
            <p:cNvPr id="251" name="Google Shape;251;p14"/>
            <p:cNvSpPr/>
            <p:nvPr/>
          </p:nvSpPr>
          <p:spPr>
            <a:xfrm>
              <a:off x="54818" y="2746269"/>
              <a:ext cx="3222832" cy="720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2" name="Google Shape;252;p14"/>
            <p:cNvSpPr txBox="1"/>
            <p:nvPr/>
          </p:nvSpPr>
          <p:spPr>
            <a:xfrm>
              <a:off x="54818" y="2746269"/>
              <a:ext cx="3222832" cy="7200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3600"/>
                <a:buFont typeface="Gill Sans"/>
                <a:buNone/>
                <a:tabLst/>
                <a:defRPr/>
              </a:pPr>
              <a:endParaRPr kumimoji="0" sz="3600" b="0" i="0" u="none" strike="noStrike" kern="0" cap="none" spc="0" normalizeH="0" baseline="0" noProof="0" dirty="0">
                <a:ln>
                  <a:noFill/>
                </a:ln>
                <a:solidFill>
                  <a:srgbClr val="000000"/>
                </a:solidFill>
                <a:effectLst/>
                <a:uLnTx/>
                <a:uFillTx/>
                <a:latin typeface="Gill Sans"/>
                <a:ea typeface="Gill Sans"/>
                <a:cs typeface="Gill Sans"/>
                <a:sym typeface="Gill Sans"/>
              </a:endParaRPr>
            </a:p>
          </p:txBody>
        </p:sp>
        <p:sp>
          <p:nvSpPr>
            <p:cNvPr id="254" name="Google Shape;254;p14"/>
            <p:cNvSpPr/>
            <p:nvPr/>
          </p:nvSpPr>
          <p:spPr>
            <a:xfrm>
              <a:off x="3841646" y="2746269"/>
              <a:ext cx="3222832" cy="720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5" name="Google Shape;255;p14"/>
            <p:cNvSpPr txBox="1"/>
            <p:nvPr/>
          </p:nvSpPr>
          <p:spPr>
            <a:xfrm>
              <a:off x="3841646" y="2746269"/>
              <a:ext cx="3222832" cy="7200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3600"/>
                <a:buFont typeface="Gill Sans"/>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57" name="Google Shape;257;p14"/>
            <p:cNvSpPr/>
            <p:nvPr/>
          </p:nvSpPr>
          <p:spPr>
            <a:xfrm>
              <a:off x="7628474" y="2746269"/>
              <a:ext cx="3222832" cy="720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8" name="Google Shape;258;p14"/>
            <p:cNvSpPr txBox="1"/>
            <p:nvPr/>
          </p:nvSpPr>
          <p:spPr>
            <a:xfrm>
              <a:off x="653520" y="3725646"/>
              <a:ext cx="2313368" cy="505155"/>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3600"/>
                <a:buFont typeface="Gill Sans"/>
                <a:buNone/>
                <a:tabLst/>
                <a:defRPr/>
              </a:pPr>
              <a:r>
                <a:rPr kumimoji="0" lang="en-US" sz="1800" b="0" i="0" u="none" strike="noStrike" kern="0" cap="none" spc="0" normalizeH="0" baseline="0" noProof="0" dirty="0">
                  <a:ln>
                    <a:noFill/>
                  </a:ln>
                  <a:solidFill>
                    <a:srgbClr val="000000"/>
                  </a:solidFill>
                  <a:effectLst/>
                  <a:uLnTx/>
                  <a:uFillTx/>
                  <a:latin typeface="Gill Sans"/>
                  <a:ea typeface="Arial"/>
                  <a:cs typeface="Arial"/>
                  <a:sym typeface="Gill Sans"/>
                </a:rPr>
                <a:t>MongoDB</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pic>
        <p:nvPicPr>
          <p:cNvPr id="3" name="Picture 2">
            <a:extLst>
              <a:ext uri="{FF2B5EF4-FFF2-40B4-BE49-F238E27FC236}">
                <a16:creationId xmlns:a16="http://schemas.microsoft.com/office/drawing/2014/main" id="{36B12478-2DC6-BB6F-F0D2-E3A22500902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96458" y="1446074"/>
            <a:ext cx="1373505" cy="1373505"/>
          </a:xfrm>
          <a:prstGeom prst="rect">
            <a:avLst/>
          </a:prstGeom>
        </p:spPr>
      </p:pic>
      <p:pic>
        <p:nvPicPr>
          <p:cNvPr id="6" name="Picture 5">
            <a:extLst>
              <a:ext uri="{FF2B5EF4-FFF2-40B4-BE49-F238E27FC236}">
                <a16:creationId xmlns:a16="http://schemas.microsoft.com/office/drawing/2014/main" id="{24ABC62F-BF17-8949-11EF-6D02B6937B8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559251" y="704077"/>
            <a:ext cx="1428750" cy="1428750"/>
          </a:xfrm>
          <a:prstGeom prst="rect">
            <a:avLst/>
          </a:prstGeom>
        </p:spPr>
      </p:pic>
      <p:pic>
        <p:nvPicPr>
          <p:cNvPr id="9" name="Graphic 8">
            <a:extLst>
              <a:ext uri="{FF2B5EF4-FFF2-40B4-BE49-F238E27FC236}">
                <a16:creationId xmlns:a16="http://schemas.microsoft.com/office/drawing/2014/main" id="{C007A79A-1FC4-EA74-7BEC-6150538ADD36}"/>
              </a:ext>
            </a:extLst>
          </p:cNvPr>
          <p:cNvPicPr>
            <a:picLocks noChangeAspect="1"/>
          </p:cNvPicPr>
          <p:nvPr/>
        </p:nvPicPr>
        <p:blipFill>
          <a:blip r:embed="rId7">
            <a:extLst>
              <a:ext uri="{96DAC541-7B7A-43D3-8B79-37D633B846F1}">
                <asvg:svgBlip xmlns:asvg="http://schemas.microsoft.com/office/drawing/2016/SVG/main" r:embed="rId8"/>
              </a:ext>
              <a:ext uri="{837473B0-CC2E-450A-ABE3-18F120FF3D39}">
                <a1611:picAttrSrcUrl xmlns:a1611="http://schemas.microsoft.com/office/drawing/2016/11/main" r:id="rId9"/>
              </a:ext>
            </a:extLst>
          </a:blip>
          <a:stretch>
            <a:fillRect/>
          </a:stretch>
        </p:blipFill>
        <p:spPr>
          <a:xfrm>
            <a:off x="3875479" y="1716026"/>
            <a:ext cx="1007053" cy="1142683"/>
          </a:xfrm>
          <a:prstGeom prst="rect">
            <a:avLst/>
          </a:prstGeom>
        </p:spPr>
      </p:pic>
      <p:pic>
        <p:nvPicPr>
          <p:cNvPr id="11" name="Picture 10">
            <a:extLst>
              <a:ext uri="{FF2B5EF4-FFF2-40B4-BE49-F238E27FC236}">
                <a16:creationId xmlns:a16="http://schemas.microsoft.com/office/drawing/2014/main" id="{3E7FE229-D5E4-E9D2-3EAA-67B7C99DD3CB}"/>
              </a:ext>
            </a:extLst>
          </p:cNvPr>
          <p:cNvPicPr>
            <a:picLocks noChangeAspect="1"/>
          </p:cNvPicPr>
          <p:nvPr/>
        </p:nvPicPr>
        <p:blipFill>
          <a:blip r:embed="rId10"/>
          <a:stretch>
            <a:fillRect/>
          </a:stretch>
        </p:blipFill>
        <p:spPr>
          <a:xfrm>
            <a:off x="510471" y="2615292"/>
            <a:ext cx="1836493" cy="1404436"/>
          </a:xfrm>
          <a:prstGeom prst="rect">
            <a:avLst/>
          </a:prstGeom>
        </p:spPr>
      </p:pic>
      <p:pic>
        <p:nvPicPr>
          <p:cNvPr id="13" name="Picture 12">
            <a:extLst>
              <a:ext uri="{FF2B5EF4-FFF2-40B4-BE49-F238E27FC236}">
                <a16:creationId xmlns:a16="http://schemas.microsoft.com/office/drawing/2014/main" id="{F3983ABD-7969-B4FD-64AD-89021F78959A}"/>
              </a:ext>
            </a:extLst>
          </p:cNvPr>
          <p:cNvPicPr>
            <a:picLocks noChangeAspect="1"/>
          </p:cNvPicPr>
          <p:nvPr/>
        </p:nvPicPr>
        <p:blipFill>
          <a:blip r:embed="rId11"/>
          <a:stretch>
            <a:fillRect/>
          </a:stretch>
        </p:blipFill>
        <p:spPr>
          <a:xfrm>
            <a:off x="5757603" y="1250563"/>
            <a:ext cx="1053577" cy="719999"/>
          </a:xfrm>
          <a:prstGeom prst="rect">
            <a:avLst/>
          </a:prstGeom>
        </p:spPr>
      </p:pic>
      <p:pic>
        <p:nvPicPr>
          <p:cNvPr id="15" name="Picture 14">
            <a:extLst>
              <a:ext uri="{FF2B5EF4-FFF2-40B4-BE49-F238E27FC236}">
                <a16:creationId xmlns:a16="http://schemas.microsoft.com/office/drawing/2014/main" id="{47000E60-0ABC-FF62-82DD-8D44517584DB}"/>
              </a:ext>
            </a:extLst>
          </p:cNvPr>
          <p:cNvPicPr>
            <a:picLocks noChangeAspect="1"/>
          </p:cNvPicPr>
          <p:nvPr/>
        </p:nvPicPr>
        <p:blipFill>
          <a:blip r:embed="rId12"/>
          <a:stretch>
            <a:fillRect/>
          </a:stretch>
        </p:blipFill>
        <p:spPr>
          <a:xfrm>
            <a:off x="1710715" y="3504150"/>
            <a:ext cx="1053577" cy="1053577"/>
          </a:xfrm>
          <a:prstGeom prst="rect">
            <a:avLst/>
          </a:prstGeom>
        </p:spPr>
      </p:pic>
      <p:sp>
        <p:nvSpPr>
          <p:cNvPr id="16" name="TextBox 15">
            <a:extLst>
              <a:ext uri="{FF2B5EF4-FFF2-40B4-BE49-F238E27FC236}">
                <a16:creationId xmlns:a16="http://schemas.microsoft.com/office/drawing/2014/main" id="{C1A1FCFD-43E4-2887-8751-348D14AB9438}"/>
              </a:ext>
            </a:extLst>
          </p:cNvPr>
          <p:cNvSpPr txBox="1"/>
          <p:nvPr/>
        </p:nvSpPr>
        <p:spPr>
          <a:xfrm>
            <a:off x="5827082" y="1980322"/>
            <a:ext cx="9448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Leaflet</a:t>
            </a:r>
          </a:p>
        </p:txBody>
      </p:sp>
      <p:pic>
        <p:nvPicPr>
          <p:cNvPr id="2052" name="Picture 4" descr="10 most popular Machine Learning Projects on Github">
            <a:extLst>
              <a:ext uri="{FF2B5EF4-FFF2-40B4-BE49-F238E27FC236}">
                <a16:creationId xmlns:a16="http://schemas.microsoft.com/office/drawing/2014/main" id="{B4E89045-B0C1-64A0-0B03-EB75B0BA87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6700" y="2550495"/>
            <a:ext cx="2923264" cy="19588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op 10 Python Packages for Machine Learning - ActiveState">
            <a:extLst>
              <a:ext uri="{FF2B5EF4-FFF2-40B4-BE49-F238E27FC236}">
                <a16:creationId xmlns:a16="http://schemas.microsoft.com/office/drawing/2014/main" id="{BE8DF0AB-3010-4E57-F098-5437B35F324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47871" y="2304749"/>
            <a:ext cx="1680210" cy="52432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ensorFlow Object Detection API: basics of detection (2/2)">
            <a:extLst>
              <a:ext uri="{FF2B5EF4-FFF2-40B4-BE49-F238E27FC236}">
                <a16:creationId xmlns:a16="http://schemas.microsoft.com/office/drawing/2014/main" id="{B9A59AAC-90F5-82C6-2F63-132BEC3F72F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55993" y="744579"/>
            <a:ext cx="2553652" cy="16343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w Tailwind CSS Helps Reduce Our Workload? - Jefrydco">
            <a:extLst>
              <a:ext uri="{FF2B5EF4-FFF2-40B4-BE49-F238E27FC236}">
                <a16:creationId xmlns:a16="http://schemas.microsoft.com/office/drawing/2014/main" id="{0556D3C3-5E03-0F7A-0940-3B64B771C4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0472" y="704077"/>
            <a:ext cx="1727032" cy="60862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ata cleaning, preprocessing, visualization, and machine learning using ...">
            <a:extLst>
              <a:ext uri="{FF2B5EF4-FFF2-40B4-BE49-F238E27FC236}">
                <a16:creationId xmlns:a16="http://schemas.microsoft.com/office/drawing/2014/main" id="{7FF90BD4-2F8A-0BBD-F919-09A9623693D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32261" y="2852613"/>
            <a:ext cx="3222832" cy="21469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2A28F9E-E76F-50EB-586C-4B276B6AEA13}"/>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4877512" y="4268899"/>
            <a:ext cx="1246333" cy="831753"/>
          </a:xfrm>
          <a:prstGeom prst="rect">
            <a:avLst/>
          </a:prstGeom>
        </p:spPr>
      </p:pic>
      <p:pic>
        <p:nvPicPr>
          <p:cNvPr id="8" name="Picture 7">
            <a:extLst>
              <a:ext uri="{FF2B5EF4-FFF2-40B4-BE49-F238E27FC236}">
                <a16:creationId xmlns:a16="http://schemas.microsoft.com/office/drawing/2014/main" id="{DFFDB0F3-BC4B-39FF-8B2D-2642990E76C4}"/>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9439124" y="885534"/>
            <a:ext cx="2493883" cy="3246851"/>
          </a:xfrm>
          <a:prstGeom prst="rect">
            <a:avLst/>
          </a:prstGeom>
        </p:spPr>
      </p:pic>
    </p:spTree>
    <p:extLst>
      <p:ext uri="{BB962C8B-B14F-4D97-AF65-F5344CB8AC3E}">
        <p14:creationId xmlns:p14="http://schemas.microsoft.com/office/powerpoint/2010/main" val="3663097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3487c455f6b_0_3"/>
          <p:cNvSpPr txBox="1">
            <a:spLocks noGrp="1"/>
          </p:cNvSpPr>
          <p:nvPr>
            <p:ph type="title" idx="4294967295"/>
          </p:nvPr>
        </p:nvSpPr>
        <p:spPr>
          <a:xfrm>
            <a:off x="575900" y="729654"/>
            <a:ext cx="11029500" cy="4497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Gill Sans"/>
              <a:buNone/>
            </a:pPr>
            <a:r>
              <a:rPr lang="en-US"/>
              <a:t>TOPICS AVAILABLE</a:t>
            </a:r>
            <a:endParaRPr/>
          </a:p>
        </p:txBody>
      </p:sp>
      <p:graphicFrame>
        <p:nvGraphicFramePr>
          <p:cNvPr id="122" name="Google Shape;122;g3487c455f6b_0_3"/>
          <p:cNvGraphicFramePr/>
          <p:nvPr/>
        </p:nvGraphicFramePr>
        <p:xfrm>
          <a:off x="575900" y="1128975"/>
          <a:ext cx="11158375" cy="4380899"/>
        </p:xfrm>
        <a:graphic>
          <a:graphicData uri="http://schemas.openxmlformats.org/drawingml/2006/table">
            <a:tbl>
              <a:tblPr>
                <a:noFill/>
                <a:tableStyleId>{B2387A1D-9494-4800-8072-57DECF9E5631}</a:tableStyleId>
              </a:tblPr>
              <a:tblGrid>
                <a:gridCol w="510700">
                  <a:extLst>
                    <a:ext uri="{9D8B030D-6E8A-4147-A177-3AD203B41FA5}">
                      <a16:colId xmlns:a16="http://schemas.microsoft.com/office/drawing/2014/main" val="20000"/>
                    </a:ext>
                  </a:extLst>
                </a:gridCol>
                <a:gridCol w="2898200">
                  <a:extLst>
                    <a:ext uri="{9D8B030D-6E8A-4147-A177-3AD203B41FA5}">
                      <a16:colId xmlns:a16="http://schemas.microsoft.com/office/drawing/2014/main" val="20001"/>
                    </a:ext>
                  </a:extLst>
                </a:gridCol>
                <a:gridCol w="7749475">
                  <a:extLst>
                    <a:ext uri="{9D8B030D-6E8A-4147-A177-3AD203B41FA5}">
                      <a16:colId xmlns:a16="http://schemas.microsoft.com/office/drawing/2014/main" val="20002"/>
                    </a:ext>
                  </a:extLst>
                </a:gridCol>
              </a:tblGrid>
              <a:tr h="381000">
                <a:tc gridSpan="3">
                  <a:txBody>
                    <a:bodyPr/>
                    <a:lstStyle/>
                    <a:p>
                      <a:pPr marL="0" lvl="0" indent="0" algn="just" rtl="0">
                        <a:lnSpc>
                          <a:spcPct val="165600"/>
                        </a:lnSpc>
                        <a:spcBef>
                          <a:spcPts val="1400"/>
                        </a:spcBef>
                        <a:spcAft>
                          <a:spcPts val="0"/>
                        </a:spcAft>
                        <a:buClr>
                          <a:schemeClr val="dk1"/>
                        </a:buClr>
                        <a:buSzPts val="1100"/>
                        <a:buFont typeface="Arial"/>
                        <a:buNone/>
                      </a:pPr>
                      <a:r>
                        <a:rPr lang="en-US" b="1" dirty="0">
                          <a:solidFill>
                            <a:schemeClr val="dk1"/>
                          </a:solidFill>
                          <a:latin typeface="Calibri"/>
                          <a:ea typeface="Calibri"/>
                          <a:cs typeface="Calibri"/>
                          <a:sym typeface="Calibri"/>
                        </a:rPr>
                        <a:t>Smart Policing</a:t>
                      </a:r>
                      <a:endParaRPr b="1" dirty="0">
                        <a:solidFill>
                          <a:schemeClr val="dk1"/>
                        </a:solidFill>
                        <a:latin typeface="Calibri"/>
                        <a:ea typeface="Calibri"/>
                        <a:cs typeface="Calibri"/>
                        <a:sym typeface="Calibri"/>
                      </a:endParaRPr>
                    </a:p>
                    <a:p>
                      <a:pPr marL="647700" lvl="0" indent="-317500" algn="l" rtl="0">
                        <a:lnSpc>
                          <a:spcPct val="115000"/>
                        </a:lnSpc>
                        <a:spcBef>
                          <a:spcPts val="1400"/>
                        </a:spcBef>
                        <a:spcAft>
                          <a:spcPts val="0"/>
                        </a:spcAft>
                        <a:buClr>
                          <a:srgbClr val="212121"/>
                        </a:buClr>
                        <a:buSzPts val="1400"/>
                        <a:buAutoNum type="arabicPeriod" startAt="6"/>
                      </a:pPr>
                      <a:r>
                        <a:rPr lang="en-US" b="1" dirty="0">
                          <a:solidFill>
                            <a:schemeClr val="dk1"/>
                          </a:solidFill>
                          <a:latin typeface="Calibri"/>
                          <a:ea typeface="Calibri"/>
                          <a:cs typeface="Calibri"/>
                          <a:sym typeface="Calibri"/>
                        </a:rPr>
                        <a:t>Facial Recognition System for Identifying Missing Persons</a:t>
                      </a:r>
                      <a:r>
                        <a:rPr lang="en-US" dirty="0">
                          <a:solidFill>
                            <a:schemeClr val="dk1"/>
                          </a:solidFill>
                          <a:latin typeface="Calibri"/>
                          <a:ea typeface="Calibri"/>
                          <a:cs typeface="Calibri"/>
                          <a:sym typeface="Calibri"/>
                        </a:rPr>
                        <a:t>: Build a tool that compares CCTV footage, social media photos, and public databases to help trace missing individuals using facial recognition.</a:t>
                      </a:r>
                      <a:br>
                        <a:rPr lang="en-US" dirty="0">
                          <a:solidFill>
                            <a:schemeClr val="dk1"/>
                          </a:solidFill>
                          <a:latin typeface="Calibri"/>
                          <a:ea typeface="Calibri"/>
                          <a:cs typeface="Calibri"/>
                          <a:sym typeface="Calibri"/>
                        </a:rPr>
                      </a:br>
                      <a:r>
                        <a:rPr lang="en-US" b="1" dirty="0">
                          <a:solidFill>
                            <a:schemeClr val="dk1"/>
                          </a:solidFill>
                          <a:latin typeface="Calibri"/>
                          <a:ea typeface="Calibri"/>
                          <a:cs typeface="Calibri"/>
                          <a:sym typeface="Calibri"/>
                        </a:rPr>
                        <a:t>Deliverables</a:t>
                      </a:r>
                      <a:r>
                        <a:rPr lang="en-US" dirty="0">
                          <a:solidFill>
                            <a:schemeClr val="dk1"/>
                          </a:solidFill>
                          <a:latin typeface="Calibri"/>
                          <a:ea typeface="Calibri"/>
                          <a:cs typeface="Calibri"/>
                          <a:sym typeface="Calibri"/>
                        </a:rPr>
                        <a:t>: Face detection model, matching engine, interface for uploading and viewing results.</a:t>
                      </a:r>
                      <a:endParaRPr dirty="0">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startAt="6"/>
                      </a:pPr>
                      <a:r>
                        <a:rPr lang="en-US" b="1" dirty="0">
                          <a:solidFill>
                            <a:schemeClr val="dk1"/>
                          </a:solidFill>
                          <a:latin typeface="Calibri"/>
                          <a:ea typeface="Calibri"/>
                          <a:cs typeface="Calibri"/>
                          <a:sym typeface="Calibri"/>
                        </a:rPr>
                        <a:t>Voice Emotion Recognition from Emergency Calls</a:t>
                      </a:r>
                      <a:r>
                        <a:rPr lang="en-US" dirty="0">
                          <a:solidFill>
                            <a:schemeClr val="dk1"/>
                          </a:solidFill>
                          <a:latin typeface="Calibri"/>
                          <a:ea typeface="Calibri"/>
                          <a:cs typeface="Calibri"/>
                          <a:sym typeface="Calibri"/>
                        </a:rPr>
                        <a:t>: Develop an AI system that can analyze voice inputs from helpline/emergency calls to detect distress, aggression, or urgency using tone analysis and NLP.</a:t>
                      </a:r>
                      <a:br>
                        <a:rPr lang="en-US" dirty="0">
                          <a:solidFill>
                            <a:schemeClr val="dk1"/>
                          </a:solidFill>
                          <a:latin typeface="Calibri"/>
                          <a:ea typeface="Calibri"/>
                          <a:cs typeface="Calibri"/>
                          <a:sym typeface="Calibri"/>
                        </a:rPr>
                      </a:br>
                      <a:r>
                        <a:rPr lang="en-US" b="1" dirty="0">
                          <a:solidFill>
                            <a:schemeClr val="dk1"/>
                          </a:solidFill>
                          <a:latin typeface="Calibri"/>
                          <a:ea typeface="Calibri"/>
                          <a:cs typeface="Calibri"/>
                          <a:sym typeface="Calibri"/>
                        </a:rPr>
                        <a:t>Deliverables</a:t>
                      </a:r>
                      <a:r>
                        <a:rPr lang="en-US" dirty="0">
                          <a:solidFill>
                            <a:schemeClr val="dk1"/>
                          </a:solidFill>
                          <a:latin typeface="Calibri"/>
                          <a:ea typeface="Calibri"/>
                          <a:cs typeface="Calibri"/>
                          <a:sym typeface="Calibri"/>
                        </a:rPr>
                        <a:t>: Real-time audio analyzer, pre-trained emotion classification model, dashboard for call responders.</a:t>
                      </a:r>
                      <a:endParaRPr dirty="0">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startAt="6"/>
                      </a:pPr>
                      <a:r>
                        <a:rPr lang="en-US" b="1" dirty="0">
                          <a:solidFill>
                            <a:schemeClr val="dk1"/>
                          </a:solidFill>
                          <a:latin typeface="Calibri"/>
                          <a:ea typeface="Calibri"/>
                          <a:cs typeface="Calibri"/>
                          <a:sym typeface="Calibri"/>
                        </a:rPr>
                        <a:t>Voice &amp; Chatbot Assistant for Police Personnel</a:t>
                      </a:r>
                      <a:r>
                        <a:rPr lang="en-US" dirty="0">
                          <a:solidFill>
                            <a:schemeClr val="dk1"/>
                          </a:solidFill>
                          <a:latin typeface="Calibri"/>
                          <a:ea typeface="Calibri"/>
                          <a:cs typeface="Calibri"/>
                          <a:sym typeface="Calibri"/>
                        </a:rPr>
                        <a:t>: Create a mobile-friendly, multilingual chatbot that provides instant access to legal sections (IPC, CrPC), departmental forms, and SOPs.</a:t>
                      </a:r>
                      <a:br>
                        <a:rPr lang="en-US" dirty="0">
                          <a:solidFill>
                            <a:schemeClr val="dk1"/>
                          </a:solidFill>
                          <a:latin typeface="Calibri"/>
                          <a:ea typeface="Calibri"/>
                          <a:cs typeface="Calibri"/>
                          <a:sym typeface="Calibri"/>
                        </a:rPr>
                      </a:br>
                      <a:r>
                        <a:rPr lang="en-US" b="1" dirty="0">
                          <a:solidFill>
                            <a:schemeClr val="dk1"/>
                          </a:solidFill>
                          <a:latin typeface="Calibri"/>
                          <a:ea typeface="Calibri"/>
                          <a:cs typeface="Calibri"/>
                          <a:sym typeface="Calibri"/>
                        </a:rPr>
                        <a:t>Deliverables</a:t>
                      </a:r>
                      <a:r>
                        <a:rPr lang="en-US" dirty="0">
                          <a:solidFill>
                            <a:schemeClr val="dk1"/>
                          </a:solidFill>
                          <a:latin typeface="Calibri"/>
                          <a:ea typeface="Calibri"/>
                          <a:cs typeface="Calibri"/>
                          <a:sym typeface="Calibri"/>
                        </a:rPr>
                        <a:t>: Chatbot application, IPC/CrPC searchable database, voice-to-text integration.</a:t>
                      </a:r>
                      <a:endParaRPr dirty="0">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startAt="6"/>
                      </a:pPr>
                      <a:r>
                        <a:rPr lang="en-US" b="1" dirty="0">
                          <a:solidFill>
                            <a:schemeClr val="dk1"/>
                          </a:solidFill>
                          <a:latin typeface="Calibri"/>
                          <a:ea typeface="Calibri"/>
                          <a:cs typeface="Calibri"/>
                          <a:sym typeface="Calibri"/>
                        </a:rPr>
                        <a:t>Automated Traffic Violation Detection System Using AI</a:t>
                      </a:r>
                      <a:r>
                        <a:rPr lang="en-US" dirty="0">
                          <a:solidFill>
                            <a:schemeClr val="dk1"/>
                          </a:solidFill>
                          <a:latin typeface="Calibri"/>
                          <a:ea typeface="Calibri"/>
                          <a:cs typeface="Calibri"/>
                          <a:sym typeface="Calibri"/>
                        </a:rPr>
                        <a:t>: Design a smart traffic monitoring system that detects and records violations like speeding, signal jumping, and helmet-less driving using live CCTV feeds.</a:t>
                      </a:r>
                      <a:br>
                        <a:rPr lang="en-US" dirty="0">
                          <a:solidFill>
                            <a:schemeClr val="dk1"/>
                          </a:solidFill>
                          <a:latin typeface="Calibri"/>
                          <a:ea typeface="Calibri"/>
                          <a:cs typeface="Calibri"/>
                          <a:sym typeface="Calibri"/>
                        </a:rPr>
                      </a:br>
                      <a:r>
                        <a:rPr lang="en-US" b="1" dirty="0">
                          <a:solidFill>
                            <a:schemeClr val="dk1"/>
                          </a:solidFill>
                          <a:latin typeface="Calibri"/>
                          <a:ea typeface="Calibri"/>
                          <a:cs typeface="Calibri"/>
                          <a:sym typeface="Calibri"/>
                        </a:rPr>
                        <a:t>Deliverables</a:t>
                      </a:r>
                      <a:r>
                        <a:rPr lang="en-US" dirty="0">
                          <a:solidFill>
                            <a:schemeClr val="dk1"/>
                          </a:solidFill>
                          <a:latin typeface="Calibri"/>
                          <a:ea typeface="Calibri"/>
                          <a:cs typeface="Calibri"/>
                          <a:sym typeface="Calibri"/>
                        </a:rPr>
                        <a:t>: Video feed parser, violation classification model, violation reporting module.</a:t>
                      </a:r>
                      <a:endParaRPr dirty="0">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startAt="6"/>
                      </a:pPr>
                      <a:r>
                        <a:rPr lang="en-US" b="1" dirty="0">
                          <a:solidFill>
                            <a:schemeClr val="dk1"/>
                          </a:solidFill>
                          <a:latin typeface="Calibri"/>
                          <a:ea typeface="Calibri"/>
                          <a:cs typeface="Calibri"/>
                          <a:sym typeface="Calibri"/>
                        </a:rPr>
                        <a:t>Suspicious Behavior Detection System for Public Surveillance</a:t>
                      </a:r>
                      <a:r>
                        <a:rPr lang="en-US" dirty="0">
                          <a:solidFill>
                            <a:schemeClr val="dk1"/>
                          </a:solidFill>
                          <a:latin typeface="Calibri"/>
                          <a:ea typeface="Calibri"/>
                          <a:cs typeface="Calibri"/>
                          <a:sym typeface="Calibri"/>
                        </a:rPr>
                        <a:t>: Develop a computer vision system that flags abnormal/suspicious movements in real-time (e.g., loitering, unattended baggage, sudden dispersals).</a:t>
                      </a:r>
                      <a:br>
                        <a:rPr lang="en-US" dirty="0">
                          <a:solidFill>
                            <a:schemeClr val="dk1"/>
                          </a:solidFill>
                          <a:latin typeface="Calibri"/>
                          <a:ea typeface="Calibri"/>
                          <a:cs typeface="Calibri"/>
                          <a:sym typeface="Calibri"/>
                        </a:rPr>
                      </a:br>
                      <a:r>
                        <a:rPr lang="en-US" b="1" dirty="0">
                          <a:solidFill>
                            <a:schemeClr val="dk1"/>
                          </a:solidFill>
                          <a:latin typeface="Calibri"/>
                          <a:ea typeface="Calibri"/>
                          <a:cs typeface="Calibri"/>
                          <a:sym typeface="Calibri"/>
                        </a:rPr>
                        <a:t>Deliverables</a:t>
                      </a:r>
                      <a:r>
                        <a:rPr lang="en-US" dirty="0">
                          <a:solidFill>
                            <a:schemeClr val="dk1"/>
                          </a:solidFill>
                          <a:latin typeface="Calibri"/>
                          <a:ea typeface="Calibri"/>
                          <a:cs typeface="Calibri"/>
                          <a:sym typeface="Calibri"/>
                        </a:rPr>
                        <a:t>: Pre-trained object detection model, alert module, real-time video annotation system.</a:t>
                      </a:r>
                      <a:endParaRPr b="1" dirty="0">
                        <a:solidFill>
                          <a:schemeClr val="dk1"/>
                        </a:solidFill>
                        <a:latin typeface="Calibri"/>
                        <a:ea typeface="Calibri"/>
                        <a:cs typeface="Calibri"/>
                        <a:sym typeface="Calibri"/>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bl>
          </a:graphicData>
        </a:graphic>
      </p:graphicFrame>
      <p:sp>
        <p:nvSpPr>
          <p:cNvPr id="123" name="Google Shape;123;g3487c455f6b_0_3"/>
          <p:cNvSpPr txBox="1"/>
          <p:nvPr/>
        </p:nvSpPr>
        <p:spPr>
          <a:xfrm>
            <a:off x="447125" y="620650"/>
            <a:ext cx="6711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chemeClr val="dk2"/>
                </a:solidFill>
                <a:latin typeface="Gill Sans"/>
                <a:ea typeface="Gill Sans"/>
                <a:cs typeface="Gill Sans"/>
                <a:sym typeface="Gill Sans"/>
              </a:rPr>
              <a:t>Problem Statements:</a:t>
            </a:r>
            <a:r>
              <a:rPr lang="en-US" sz="1500">
                <a:solidFill>
                  <a:schemeClr val="dk2"/>
                </a:solidFill>
                <a:latin typeface="Gill Sans"/>
                <a:ea typeface="Gill Sans"/>
                <a:cs typeface="Gill Sans"/>
                <a:sym typeface="Gill Sans"/>
              </a:rPr>
              <a:t> </a:t>
            </a:r>
            <a:r>
              <a:rPr lang="en-US" sz="1500" u="sng">
                <a:solidFill>
                  <a:schemeClr val="hlink"/>
                </a:solidFill>
                <a:hlinkClick r:id="rId3"/>
              </a:rPr>
              <a:t>https://sites.google.com/view/cyberthonai2025/home</a:t>
            </a:r>
            <a:endParaRPr sz="1500">
              <a:solidFill>
                <a:schemeClr val="dk2"/>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3487c455f6b_0_9"/>
          <p:cNvSpPr txBox="1">
            <a:spLocks noGrp="1"/>
          </p:cNvSpPr>
          <p:nvPr>
            <p:ph type="title" idx="4294967295"/>
          </p:nvPr>
        </p:nvSpPr>
        <p:spPr>
          <a:xfrm>
            <a:off x="575900" y="729654"/>
            <a:ext cx="11029500" cy="4497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Gill Sans"/>
              <a:buNone/>
            </a:pPr>
            <a:r>
              <a:rPr lang="en-US"/>
              <a:t>TOPICS AVAILABLE</a:t>
            </a:r>
            <a:endParaRPr/>
          </a:p>
        </p:txBody>
      </p:sp>
      <p:graphicFrame>
        <p:nvGraphicFramePr>
          <p:cNvPr id="129" name="Google Shape;129;g3487c455f6b_0_9"/>
          <p:cNvGraphicFramePr/>
          <p:nvPr/>
        </p:nvGraphicFramePr>
        <p:xfrm>
          <a:off x="575900" y="1128975"/>
          <a:ext cx="11158375" cy="5090702"/>
        </p:xfrm>
        <a:graphic>
          <a:graphicData uri="http://schemas.openxmlformats.org/drawingml/2006/table">
            <a:tbl>
              <a:tblPr>
                <a:noFill/>
                <a:tableStyleId>{B2387A1D-9494-4800-8072-57DECF9E5631}</a:tableStyleId>
              </a:tblPr>
              <a:tblGrid>
                <a:gridCol w="510700">
                  <a:extLst>
                    <a:ext uri="{9D8B030D-6E8A-4147-A177-3AD203B41FA5}">
                      <a16:colId xmlns:a16="http://schemas.microsoft.com/office/drawing/2014/main" val="20000"/>
                    </a:ext>
                  </a:extLst>
                </a:gridCol>
                <a:gridCol w="2898200">
                  <a:extLst>
                    <a:ext uri="{9D8B030D-6E8A-4147-A177-3AD203B41FA5}">
                      <a16:colId xmlns:a16="http://schemas.microsoft.com/office/drawing/2014/main" val="20001"/>
                    </a:ext>
                  </a:extLst>
                </a:gridCol>
                <a:gridCol w="7749475">
                  <a:extLst>
                    <a:ext uri="{9D8B030D-6E8A-4147-A177-3AD203B41FA5}">
                      <a16:colId xmlns:a16="http://schemas.microsoft.com/office/drawing/2014/main" val="20002"/>
                    </a:ext>
                  </a:extLst>
                </a:gridCol>
              </a:tblGrid>
              <a:tr h="381000">
                <a:tc gridSpan="3">
                  <a:txBody>
                    <a:bodyPr/>
                    <a:lstStyle/>
                    <a:p>
                      <a:pPr marL="0" lvl="0" indent="0" algn="just" rtl="0">
                        <a:lnSpc>
                          <a:spcPct val="165600"/>
                        </a:lnSpc>
                        <a:spcBef>
                          <a:spcPts val="1400"/>
                        </a:spcBef>
                        <a:spcAft>
                          <a:spcPts val="0"/>
                        </a:spcAft>
                        <a:buNone/>
                      </a:pPr>
                      <a:r>
                        <a:rPr lang="en-US" b="1">
                          <a:solidFill>
                            <a:schemeClr val="dk1"/>
                          </a:solidFill>
                          <a:latin typeface="Calibri"/>
                          <a:ea typeface="Calibri"/>
                          <a:cs typeface="Calibri"/>
                          <a:sym typeface="Calibri"/>
                        </a:rPr>
                        <a:t>Dark Web &amp; Financial Crimes</a:t>
                      </a:r>
                      <a:endParaRPr b="1">
                        <a:solidFill>
                          <a:schemeClr val="dk1"/>
                        </a:solidFill>
                        <a:latin typeface="Calibri"/>
                        <a:ea typeface="Calibri"/>
                        <a:cs typeface="Calibri"/>
                        <a:sym typeface="Calibri"/>
                      </a:endParaRPr>
                    </a:p>
                    <a:p>
                      <a:pPr marL="647700" lvl="0" indent="-317500" algn="l" rtl="0">
                        <a:lnSpc>
                          <a:spcPct val="115000"/>
                        </a:lnSpc>
                        <a:spcBef>
                          <a:spcPts val="1400"/>
                        </a:spcBef>
                        <a:spcAft>
                          <a:spcPts val="0"/>
                        </a:spcAft>
                        <a:buClr>
                          <a:srgbClr val="212121"/>
                        </a:buClr>
                        <a:buSzPts val="1400"/>
                        <a:buAutoNum type="arabicPeriod" startAt="11"/>
                      </a:pPr>
                      <a:r>
                        <a:rPr lang="en-US" b="1">
                          <a:solidFill>
                            <a:schemeClr val="dk1"/>
                          </a:solidFill>
                          <a:latin typeface="Calibri"/>
                          <a:ea typeface="Calibri"/>
                          <a:cs typeface="Calibri"/>
                          <a:sym typeface="Calibri"/>
                        </a:rPr>
                        <a:t>Dark Web Activity Monitoring and Alert System</a:t>
                      </a:r>
                      <a:r>
                        <a:rPr lang="en-US">
                          <a:solidFill>
                            <a:schemeClr val="dk1"/>
                          </a:solidFill>
                          <a:latin typeface="Calibri"/>
                          <a:ea typeface="Calibri"/>
                          <a:cs typeface="Calibri"/>
                          <a:sym typeface="Calibri"/>
                        </a:rPr>
                        <a:t>: Design a system to crawl dark web marketplaces and forums to extract and analyze discussions or listings involving drugs, arms, stolen data, or fake IDs relevant to India.</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Custom crawler, keyword alert engine, categorized threat intelligence dashboard.</a:t>
                      </a:r>
                      <a:endParaRPr>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startAt="11"/>
                      </a:pPr>
                      <a:r>
                        <a:rPr lang="en-US" b="1">
                          <a:solidFill>
                            <a:schemeClr val="dk1"/>
                          </a:solidFill>
                          <a:latin typeface="Calibri"/>
                          <a:ea typeface="Calibri"/>
                          <a:cs typeface="Calibri"/>
                          <a:sym typeface="Calibri"/>
                        </a:rPr>
                        <a:t>Cryptocurrency Transaction Tracker for Illicit Activities</a:t>
                      </a:r>
                      <a:r>
                        <a:rPr lang="en-US">
                          <a:solidFill>
                            <a:schemeClr val="dk1"/>
                          </a:solidFill>
                          <a:latin typeface="Calibri"/>
                          <a:ea typeface="Calibri"/>
                          <a:cs typeface="Calibri"/>
                          <a:sym typeface="Calibri"/>
                        </a:rPr>
                        <a:t>: Build a visual analytics tool to trace cryptocurrency wallets, transactions, and movement across exchanges to flag suspicious activity related to ransomware or dark web trade.</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Wallet tracing engine, blockchain visualizer, wallet-risk scoring algorithm.</a:t>
                      </a:r>
                      <a:endParaRPr>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startAt="11"/>
                      </a:pPr>
                      <a:r>
                        <a:rPr lang="en-US" b="1">
                          <a:solidFill>
                            <a:schemeClr val="dk1"/>
                          </a:solidFill>
                          <a:latin typeface="Calibri"/>
                          <a:ea typeface="Calibri"/>
                          <a:cs typeface="Calibri"/>
                          <a:sym typeface="Calibri"/>
                        </a:rPr>
                        <a:t>AI-Driven Dark Web Crawler and Alert Generator</a:t>
                      </a:r>
                      <a:r>
                        <a:rPr lang="en-US">
                          <a:solidFill>
                            <a:schemeClr val="dk1"/>
                          </a:solidFill>
                          <a:latin typeface="Calibri"/>
                          <a:ea typeface="Calibri"/>
                          <a:cs typeface="Calibri"/>
                          <a:sym typeface="Calibri"/>
                        </a:rPr>
                        <a:t>: Create an AI-enabled tool to index and monitor onion sites, marketplaces, and forums for leaked Indian data or criminal content.</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Crawler with NLP filtering, alert system with categorization, visual search interface.</a:t>
                      </a:r>
                      <a:endParaRPr>
                        <a:solidFill>
                          <a:schemeClr val="dk1"/>
                        </a:solidFill>
                        <a:latin typeface="Calibri"/>
                        <a:ea typeface="Calibri"/>
                        <a:cs typeface="Calibri"/>
                        <a:sym typeface="Calibri"/>
                      </a:endParaRPr>
                    </a:p>
                    <a:p>
                      <a:pPr marL="0" lvl="0" indent="0" algn="just" rtl="0">
                        <a:lnSpc>
                          <a:spcPct val="165600"/>
                        </a:lnSpc>
                        <a:spcBef>
                          <a:spcPts val="1400"/>
                        </a:spcBef>
                        <a:spcAft>
                          <a:spcPts val="0"/>
                        </a:spcAft>
                        <a:buNone/>
                      </a:pPr>
                      <a:r>
                        <a:rPr lang="en-US" b="1">
                          <a:solidFill>
                            <a:schemeClr val="dk1"/>
                          </a:solidFill>
                          <a:latin typeface="Calibri"/>
                          <a:ea typeface="Calibri"/>
                          <a:cs typeface="Calibri"/>
                          <a:sym typeface="Calibri"/>
                        </a:rPr>
                        <a:t>AI in Forensics &amp; Investigation</a:t>
                      </a:r>
                      <a:endParaRPr b="1">
                        <a:solidFill>
                          <a:schemeClr val="dk1"/>
                        </a:solidFill>
                        <a:latin typeface="Calibri"/>
                        <a:ea typeface="Calibri"/>
                        <a:cs typeface="Calibri"/>
                        <a:sym typeface="Calibri"/>
                      </a:endParaRPr>
                    </a:p>
                    <a:p>
                      <a:pPr marL="647700" lvl="0" indent="-317500" algn="l" rtl="0">
                        <a:lnSpc>
                          <a:spcPct val="115000"/>
                        </a:lnSpc>
                        <a:spcBef>
                          <a:spcPts val="1400"/>
                        </a:spcBef>
                        <a:spcAft>
                          <a:spcPts val="0"/>
                        </a:spcAft>
                        <a:buClr>
                          <a:srgbClr val="212121"/>
                        </a:buClr>
                        <a:buSzPts val="1400"/>
                        <a:buAutoNum type="arabicPeriod" startAt="14"/>
                      </a:pPr>
                      <a:r>
                        <a:rPr lang="en-US" b="1">
                          <a:solidFill>
                            <a:schemeClr val="dk1"/>
                          </a:solidFill>
                          <a:latin typeface="Calibri"/>
                          <a:ea typeface="Calibri"/>
                          <a:cs typeface="Calibri"/>
                          <a:sym typeface="Calibri"/>
                        </a:rPr>
                        <a:t>Audio/Video Enhancement System for Forensic Evidence</a:t>
                      </a:r>
                      <a:r>
                        <a:rPr lang="en-US">
                          <a:solidFill>
                            <a:schemeClr val="dk1"/>
                          </a:solidFill>
                          <a:latin typeface="Calibri"/>
                          <a:ea typeface="Calibri"/>
                          <a:cs typeface="Calibri"/>
                          <a:sym typeface="Calibri"/>
                        </a:rPr>
                        <a:t>: Develop a tool that enhances low-quality audio/video inputs for clarity in forensic investigations (e.g., noisy calls, grainy CCTV).</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AI model for de-noising/enhancement, comparison module, forensic-ready export formats.</a:t>
                      </a:r>
                      <a:endParaRPr>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startAt="14"/>
                      </a:pPr>
                      <a:r>
                        <a:rPr lang="en-US" b="1">
                          <a:solidFill>
                            <a:schemeClr val="dk1"/>
                          </a:solidFill>
                          <a:latin typeface="Calibri"/>
                          <a:ea typeface="Calibri"/>
                          <a:cs typeface="Calibri"/>
                          <a:sym typeface="Calibri"/>
                        </a:rPr>
                        <a:t>Crime Scene Image Analysis &amp; Reconstruction Assistant</a:t>
                      </a:r>
                      <a:r>
                        <a:rPr lang="en-US">
                          <a:solidFill>
                            <a:schemeClr val="dk1"/>
                          </a:solidFill>
                          <a:latin typeface="Calibri"/>
                          <a:ea typeface="Calibri"/>
                          <a:cs typeface="Calibri"/>
                          <a:sym typeface="Calibri"/>
                        </a:rPr>
                        <a:t>: Design an AI tool that uses uploaded crime scene images to reconstruct the sequence of events or generate potential 3D layouts.</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Image parser, event modeling engine, 2D/3D layout generator with annotation features.</a:t>
                      </a:r>
                      <a:endParaRPr b="1">
                        <a:solidFill>
                          <a:schemeClr val="dk1"/>
                        </a:solidFill>
                        <a:latin typeface="Calibri"/>
                        <a:ea typeface="Calibri"/>
                        <a:cs typeface="Calibri"/>
                        <a:sym typeface="Calibri"/>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bl>
          </a:graphicData>
        </a:graphic>
      </p:graphicFrame>
      <p:sp>
        <p:nvSpPr>
          <p:cNvPr id="130" name="Google Shape;130;g3487c455f6b_0_9"/>
          <p:cNvSpPr txBox="1"/>
          <p:nvPr/>
        </p:nvSpPr>
        <p:spPr>
          <a:xfrm>
            <a:off x="447125" y="620650"/>
            <a:ext cx="6711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chemeClr val="dk2"/>
                </a:solidFill>
                <a:latin typeface="Gill Sans"/>
                <a:ea typeface="Gill Sans"/>
                <a:cs typeface="Gill Sans"/>
                <a:sym typeface="Gill Sans"/>
              </a:rPr>
              <a:t>Problem Statements:</a:t>
            </a:r>
            <a:r>
              <a:rPr lang="en-US" sz="1500">
                <a:solidFill>
                  <a:schemeClr val="dk2"/>
                </a:solidFill>
                <a:latin typeface="Gill Sans"/>
                <a:ea typeface="Gill Sans"/>
                <a:cs typeface="Gill Sans"/>
                <a:sym typeface="Gill Sans"/>
              </a:rPr>
              <a:t> </a:t>
            </a:r>
            <a:r>
              <a:rPr lang="en-US" sz="1500" u="sng">
                <a:solidFill>
                  <a:schemeClr val="hlink"/>
                </a:solidFill>
                <a:hlinkClick r:id="rId3"/>
              </a:rPr>
              <a:t>https://sites.google.com/view/cyberthonai2025/home</a:t>
            </a:r>
            <a:endParaRPr sz="1500">
              <a:solidFill>
                <a:schemeClr val="dk2"/>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3487c455f6b_0_15"/>
          <p:cNvSpPr txBox="1">
            <a:spLocks noGrp="1"/>
          </p:cNvSpPr>
          <p:nvPr>
            <p:ph type="title" idx="4294967295"/>
          </p:nvPr>
        </p:nvSpPr>
        <p:spPr>
          <a:xfrm>
            <a:off x="575900" y="729654"/>
            <a:ext cx="11029500" cy="4497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Gill Sans"/>
              <a:buNone/>
            </a:pPr>
            <a:r>
              <a:rPr lang="en-US"/>
              <a:t>TOPICS AVAILABLE</a:t>
            </a:r>
            <a:endParaRPr/>
          </a:p>
        </p:txBody>
      </p:sp>
      <p:graphicFrame>
        <p:nvGraphicFramePr>
          <p:cNvPr id="136" name="Google Shape;136;g3487c455f6b_0_15"/>
          <p:cNvGraphicFramePr/>
          <p:nvPr/>
        </p:nvGraphicFramePr>
        <p:xfrm>
          <a:off x="575900" y="1128975"/>
          <a:ext cx="11158375" cy="2908715"/>
        </p:xfrm>
        <a:graphic>
          <a:graphicData uri="http://schemas.openxmlformats.org/drawingml/2006/table">
            <a:tbl>
              <a:tblPr>
                <a:noFill/>
                <a:tableStyleId>{B2387A1D-9494-4800-8072-57DECF9E5631}</a:tableStyleId>
              </a:tblPr>
              <a:tblGrid>
                <a:gridCol w="510700">
                  <a:extLst>
                    <a:ext uri="{9D8B030D-6E8A-4147-A177-3AD203B41FA5}">
                      <a16:colId xmlns:a16="http://schemas.microsoft.com/office/drawing/2014/main" val="20000"/>
                    </a:ext>
                  </a:extLst>
                </a:gridCol>
                <a:gridCol w="2898200">
                  <a:extLst>
                    <a:ext uri="{9D8B030D-6E8A-4147-A177-3AD203B41FA5}">
                      <a16:colId xmlns:a16="http://schemas.microsoft.com/office/drawing/2014/main" val="20001"/>
                    </a:ext>
                  </a:extLst>
                </a:gridCol>
                <a:gridCol w="7749475">
                  <a:extLst>
                    <a:ext uri="{9D8B030D-6E8A-4147-A177-3AD203B41FA5}">
                      <a16:colId xmlns:a16="http://schemas.microsoft.com/office/drawing/2014/main" val="20002"/>
                    </a:ext>
                  </a:extLst>
                </a:gridCol>
              </a:tblGrid>
              <a:tr h="381000">
                <a:tc gridSpan="3">
                  <a:txBody>
                    <a:bodyPr/>
                    <a:lstStyle/>
                    <a:p>
                      <a:pPr marL="0" lvl="0" indent="0" algn="just" rtl="0">
                        <a:lnSpc>
                          <a:spcPct val="165600"/>
                        </a:lnSpc>
                        <a:spcBef>
                          <a:spcPts val="1400"/>
                        </a:spcBef>
                        <a:spcAft>
                          <a:spcPts val="0"/>
                        </a:spcAft>
                        <a:buClr>
                          <a:schemeClr val="dk1"/>
                        </a:buClr>
                        <a:buSzPts val="1100"/>
                        <a:buFont typeface="Arial"/>
                        <a:buNone/>
                      </a:pPr>
                      <a:r>
                        <a:rPr lang="en-US" b="1">
                          <a:solidFill>
                            <a:schemeClr val="dk1"/>
                          </a:solidFill>
                          <a:latin typeface="Calibri"/>
                          <a:ea typeface="Calibri"/>
                          <a:cs typeface="Calibri"/>
                          <a:sym typeface="Calibri"/>
                        </a:rPr>
                        <a:t>Additional Proposed Problem Statements (Relevant &amp; Feasible)</a:t>
                      </a:r>
                      <a:endParaRPr b="1">
                        <a:solidFill>
                          <a:schemeClr val="dk1"/>
                        </a:solidFill>
                        <a:latin typeface="Calibri"/>
                        <a:ea typeface="Calibri"/>
                        <a:cs typeface="Calibri"/>
                        <a:sym typeface="Calibri"/>
                      </a:endParaRPr>
                    </a:p>
                    <a:p>
                      <a:pPr marL="647700" lvl="0" indent="-317500" algn="l" rtl="0">
                        <a:lnSpc>
                          <a:spcPct val="115000"/>
                        </a:lnSpc>
                        <a:spcBef>
                          <a:spcPts val="1400"/>
                        </a:spcBef>
                        <a:spcAft>
                          <a:spcPts val="0"/>
                        </a:spcAft>
                        <a:buClr>
                          <a:srgbClr val="212121"/>
                        </a:buClr>
                        <a:buSzPts val="1400"/>
                        <a:buAutoNum type="arabicPeriod" startAt="16"/>
                      </a:pPr>
                      <a:r>
                        <a:rPr lang="en-US" b="1">
                          <a:solidFill>
                            <a:schemeClr val="dk1"/>
                          </a:solidFill>
                          <a:latin typeface="Calibri"/>
                          <a:ea typeface="Calibri"/>
                          <a:cs typeface="Calibri"/>
                          <a:sym typeface="Calibri"/>
                        </a:rPr>
                        <a:t>VoIP Scam Call Pattern Detection &amp; Blacklist Engine</a:t>
                      </a:r>
                      <a:r>
                        <a:rPr lang="en-US">
                          <a:solidFill>
                            <a:schemeClr val="dk1"/>
                          </a:solidFill>
                          <a:latin typeface="Calibri"/>
                          <a:ea typeface="Calibri"/>
                          <a:cs typeface="Calibri"/>
                          <a:sym typeface="Calibri"/>
                        </a:rPr>
                        <a:t>: Create a tool that analyzes patterns in incoming scam calls (e.g., lottery frauds, KYC update frauds) and blocks recurring VoIP abuse.</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VoIP dataset simulation, scam classifier engine, integration with call-blocking app.</a:t>
                      </a:r>
                      <a:endParaRPr>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startAt="16"/>
                      </a:pPr>
                      <a:r>
                        <a:rPr lang="en-US" b="1">
                          <a:solidFill>
                            <a:schemeClr val="dk1"/>
                          </a:solidFill>
                          <a:latin typeface="Calibri"/>
                          <a:ea typeface="Calibri"/>
                          <a:cs typeface="Calibri"/>
                          <a:sym typeface="Calibri"/>
                        </a:rPr>
                        <a:t>UPI Scam Detection and Victim Alert System</a:t>
                      </a:r>
                      <a:r>
                        <a:rPr lang="en-US">
                          <a:solidFill>
                            <a:schemeClr val="dk1"/>
                          </a:solidFill>
                          <a:latin typeface="Calibri"/>
                          <a:ea typeface="Calibri"/>
                          <a:cs typeface="Calibri"/>
                          <a:sym typeface="Calibri"/>
                        </a:rPr>
                        <a:t>: Develop an ML-based system that learns from UPI fraud complaint databases and flags suspicious transaction behavior in real-time to help warn victims.</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Transaction analysis model, fraud alert generator, reporting interface for victims.</a:t>
                      </a:r>
                      <a:endParaRPr>
                        <a:solidFill>
                          <a:schemeClr val="dk1"/>
                        </a:solidFill>
                        <a:latin typeface="Calibri"/>
                        <a:ea typeface="Calibri"/>
                        <a:cs typeface="Calibri"/>
                        <a:sym typeface="Calibri"/>
                      </a:endParaRPr>
                    </a:p>
                    <a:p>
                      <a:pPr marL="647700" lvl="0" indent="-317500" algn="l" rtl="0">
                        <a:lnSpc>
                          <a:spcPct val="115000"/>
                        </a:lnSpc>
                        <a:spcBef>
                          <a:spcPts val="0"/>
                        </a:spcBef>
                        <a:spcAft>
                          <a:spcPts val="0"/>
                        </a:spcAft>
                        <a:buClr>
                          <a:srgbClr val="212121"/>
                        </a:buClr>
                        <a:buSzPts val="1400"/>
                        <a:buAutoNum type="arabicPeriod" startAt="16"/>
                      </a:pPr>
                      <a:r>
                        <a:rPr lang="en-US" b="1">
                          <a:solidFill>
                            <a:schemeClr val="dk1"/>
                          </a:solidFill>
                          <a:latin typeface="Calibri"/>
                          <a:ea typeface="Calibri"/>
                          <a:cs typeface="Calibri"/>
                          <a:sym typeface="Calibri"/>
                        </a:rPr>
                        <a:t>SIM-Swap Fraud Early Detection Assistant</a:t>
                      </a:r>
                      <a:r>
                        <a:rPr lang="en-US">
                          <a:solidFill>
                            <a:schemeClr val="dk1"/>
                          </a:solidFill>
                          <a:latin typeface="Calibri"/>
                          <a:ea typeface="Calibri"/>
                          <a:cs typeface="Calibri"/>
                          <a:sym typeface="Calibri"/>
                        </a:rPr>
                        <a:t>: Design a system that can detect early signs of SIM-swap fraud by correlating sudden changes in network behavior, UPI deregistrations, and OTP bypass logs.</a:t>
                      </a:r>
                      <a:br>
                        <a:rPr lang="en-US">
                          <a:solidFill>
                            <a:schemeClr val="dk1"/>
                          </a:solidFill>
                          <a:latin typeface="Calibri"/>
                          <a:ea typeface="Calibri"/>
                          <a:cs typeface="Calibri"/>
                          <a:sym typeface="Calibri"/>
                        </a:rPr>
                      </a:br>
                      <a:r>
                        <a:rPr lang="en-US" b="1">
                          <a:solidFill>
                            <a:schemeClr val="dk1"/>
                          </a:solidFill>
                          <a:latin typeface="Calibri"/>
                          <a:ea typeface="Calibri"/>
                          <a:cs typeface="Calibri"/>
                          <a:sym typeface="Calibri"/>
                        </a:rPr>
                        <a:t>Deliverables</a:t>
                      </a:r>
                      <a:r>
                        <a:rPr lang="en-US">
                          <a:solidFill>
                            <a:schemeClr val="dk1"/>
                          </a:solidFill>
                          <a:latin typeface="Calibri"/>
                          <a:ea typeface="Calibri"/>
                          <a:cs typeface="Calibri"/>
                          <a:sym typeface="Calibri"/>
                        </a:rPr>
                        <a:t>: Telco + bank signal simulator, fraud correlation engine, alert dashboard.</a:t>
                      </a:r>
                      <a:endParaRPr b="1">
                        <a:solidFill>
                          <a:schemeClr val="dk1"/>
                        </a:solidFill>
                        <a:latin typeface="Calibri"/>
                        <a:ea typeface="Calibri"/>
                        <a:cs typeface="Calibri"/>
                        <a:sym typeface="Calibri"/>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bl>
          </a:graphicData>
        </a:graphic>
      </p:graphicFrame>
      <p:sp>
        <p:nvSpPr>
          <p:cNvPr id="137" name="Google Shape;137;g3487c455f6b_0_15"/>
          <p:cNvSpPr txBox="1"/>
          <p:nvPr/>
        </p:nvSpPr>
        <p:spPr>
          <a:xfrm>
            <a:off x="447125" y="620650"/>
            <a:ext cx="6711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chemeClr val="dk2"/>
                </a:solidFill>
                <a:latin typeface="Gill Sans"/>
                <a:ea typeface="Gill Sans"/>
                <a:cs typeface="Gill Sans"/>
                <a:sym typeface="Gill Sans"/>
              </a:rPr>
              <a:t>Problem Statements:</a:t>
            </a:r>
            <a:r>
              <a:rPr lang="en-US" sz="1500">
                <a:solidFill>
                  <a:schemeClr val="dk2"/>
                </a:solidFill>
                <a:latin typeface="Gill Sans"/>
                <a:ea typeface="Gill Sans"/>
                <a:cs typeface="Gill Sans"/>
                <a:sym typeface="Gill Sans"/>
              </a:rPr>
              <a:t> </a:t>
            </a:r>
            <a:r>
              <a:rPr lang="en-US" sz="1500" u="sng">
                <a:solidFill>
                  <a:schemeClr val="hlink"/>
                </a:solidFill>
                <a:hlinkClick r:id="rId3"/>
              </a:rPr>
              <a:t>https://sites.google.com/view/cyberthonai2025/home</a:t>
            </a:r>
            <a:endParaRPr sz="1500">
              <a:solidFill>
                <a:schemeClr val="dk2"/>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4c6db44c6f_0_0"/>
          <p:cNvSpPr txBox="1">
            <a:spLocks noGrp="1"/>
          </p:cNvSpPr>
          <p:nvPr>
            <p:ph type="title"/>
          </p:nvPr>
        </p:nvSpPr>
        <p:spPr>
          <a:xfrm>
            <a:off x="575894" y="729658"/>
            <a:ext cx="11029500" cy="98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Submission Guidelines:</a:t>
            </a:r>
            <a:endParaRPr/>
          </a:p>
        </p:txBody>
      </p:sp>
      <p:sp>
        <p:nvSpPr>
          <p:cNvPr id="143" name="Google Shape;143;g24c6db44c6f_0_0"/>
          <p:cNvSpPr txBox="1"/>
          <p:nvPr/>
        </p:nvSpPr>
        <p:spPr>
          <a:xfrm>
            <a:off x="476150" y="2379200"/>
            <a:ext cx="11262300" cy="341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400" b="0" i="0" u="none" strike="noStrike" cap="none">
                <a:solidFill>
                  <a:srgbClr val="002060"/>
                </a:solidFill>
                <a:latin typeface="Gill Sans"/>
                <a:ea typeface="Gill Sans"/>
                <a:cs typeface="Gill Sans"/>
                <a:sym typeface="Gill Sans"/>
              </a:rPr>
              <a:t>1. At least 50% code of overall Solution should be completed by teams before submission (due date is </a:t>
            </a:r>
            <a:r>
              <a:rPr lang="en-US" sz="2400">
                <a:solidFill>
                  <a:srgbClr val="002060"/>
                </a:solidFill>
                <a:latin typeface="Gill Sans"/>
                <a:ea typeface="Gill Sans"/>
                <a:cs typeface="Gill Sans"/>
                <a:sym typeface="Gill Sans"/>
              </a:rPr>
              <a:t>31st May</a:t>
            </a:r>
            <a:r>
              <a:rPr lang="en-US" sz="2400" b="0" i="0" u="none" strike="noStrike" cap="none">
                <a:solidFill>
                  <a:srgbClr val="002060"/>
                </a:solidFill>
                <a:latin typeface="Gill Sans"/>
                <a:ea typeface="Gill Sans"/>
                <a:cs typeface="Gill Sans"/>
                <a:sym typeface="Gill Sans"/>
              </a:rPr>
              <a:t> 2025 by 2359 hrs IST)</a:t>
            </a:r>
            <a:endParaRPr sz="2400" b="0" i="0" u="none" strike="noStrike" cap="none">
              <a:solidFill>
                <a:srgbClr val="002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000"/>
              <a:buFont typeface="Arial"/>
              <a:buNone/>
            </a:pPr>
            <a:endParaRPr sz="2400" b="0" i="0" u="none" strike="noStrike" cap="none">
              <a:solidFill>
                <a:srgbClr val="002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000"/>
              <a:buFont typeface="Arial"/>
              <a:buNone/>
            </a:pPr>
            <a:r>
              <a:rPr lang="en-US" sz="2400" b="0" i="0" u="none" strike="noStrike" cap="none">
                <a:solidFill>
                  <a:srgbClr val="002060"/>
                </a:solidFill>
                <a:latin typeface="Gill Sans"/>
                <a:ea typeface="Gill Sans"/>
                <a:cs typeface="Gill Sans"/>
                <a:sym typeface="Gill Sans"/>
              </a:rPr>
              <a:t>2. Teams can continue working on the solution post submission – till final presentation is not done during in-person event.</a:t>
            </a:r>
            <a:endParaRPr sz="2400" b="0" i="0" u="none" strike="noStrike" cap="none">
              <a:solidFill>
                <a:srgbClr val="002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000"/>
              <a:buFont typeface="Arial"/>
              <a:buNone/>
            </a:pPr>
            <a:endParaRPr sz="2400" b="0" i="0" u="none" strike="noStrike" cap="none">
              <a:solidFill>
                <a:srgbClr val="002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000"/>
              <a:buFont typeface="Arial"/>
              <a:buNone/>
            </a:pPr>
            <a:r>
              <a:rPr lang="en-US" sz="2400" b="0" i="0" u="none" strike="noStrike" cap="none">
                <a:solidFill>
                  <a:srgbClr val="002060"/>
                </a:solidFill>
                <a:latin typeface="Gill Sans"/>
                <a:ea typeface="Gill Sans"/>
                <a:cs typeface="Gill Sans"/>
                <a:sym typeface="Gill Sans"/>
              </a:rPr>
              <a:t>3. At In-person event, Top qualified Teams (after submission round) can refine their solutions along with Master Hacks Team before final presentation which is planned for 2 days ~ 1</a:t>
            </a:r>
            <a:r>
              <a:rPr lang="en-US" sz="2400">
                <a:solidFill>
                  <a:srgbClr val="002060"/>
                </a:solidFill>
                <a:latin typeface="Gill Sans"/>
                <a:ea typeface="Gill Sans"/>
                <a:cs typeface="Gill Sans"/>
                <a:sym typeface="Gill Sans"/>
              </a:rPr>
              <a:t>3</a:t>
            </a:r>
            <a:r>
              <a:rPr lang="en-US" sz="2400" b="0" i="0" u="none" strike="noStrike" cap="none">
                <a:solidFill>
                  <a:srgbClr val="002060"/>
                </a:solidFill>
                <a:latin typeface="Gill Sans"/>
                <a:ea typeface="Gill Sans"/>
                <a:cs typeface="Gill Sans"/>
                <a:sym typeface="Gill Sans"/>
              </a:rPr>
              <a:t>th and 1</a:t>
            </a:r>
            <a:r>
              <a:rPr lang="en-US" sz="2400">
                <a:solidFill>
                  <a:srgbClr val="002060"/>
                </a:solidFill>
                <a:latin typeface="Gill Sans"/>
                <a:ea typeface="Gill Sans"/>
                <a:cs typeface="Gill Sans"/>
                <a:sym typeface="Gill Sans"/>
              </a:rPr>
              <a:t>4</a:t>
            </a:r>
            <a:r>
              <a:rPr lang="en-US" sz="2400" b="0" i="0" u="none" strike="noStrike" cap="none">
                <a:solidFill>
                  <a:srgbClr val="002060"/>
                </a:solidFill>
                <a:latin typeface="Gill Sans"/>
                <a:ea typeface="Gill Sans"/>
                <a:cs typeface="Gill Sans"/>
                <a:sym typeface="Gill Sans"/>
              </a:rPr>
              <a:t>th </a:t>
            </a:r>
            <a:r>
              <a:rPr lang="en-US" sz="2400">
                <a:solidFill>
                  <a:srgbClr val="002060"/>
                </a:solidFill>
                <a:latin typeface="Gill Sans"/>
                <a:ea typeface="Gill Sans"/>
                <a:cs typeface="Gill Sans"/>
                <a:sym typeface="Gill Sans"/>
              </a:rPr>
              <a:t>June 2025 @Chandigarh</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6831c8bf82_0_0"/>
          <p:cNvSpPr txBox="1">
            <a:spLocks noGrp="1"/>
          </p:cNvSpPr>
          <p:nvPr>
            <p:ph type="title"/>
          </p:nvPr>
        </p:nvSpPr>
        <p:spPr>
          <a:xfrm>
            <a:off x="575894" y="729658"/>
            <a:ext cx="11029500" cy="988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Guidelines</a:t>
            </a:r>
            <a:endParaRPr/>
          </a:p>
        </p:txBody>
      </p:sp>
      <p:sp>
        <p:nvSpPr>
          <p:cNvPr id="149" name="Google Shape;149;g16831c8bf82_0_0"/>
          <p:cNvSpPr txBox="1"/>
          <p:nvPr/>
        </p:nvSpPr>
        <p:spPr>
          <a:xfrm>
            <a:off x="575900" y="1974700"/>
            <a:ext cx="11366100" cy="4771500"/>
          </a:xfrm>
          <a:prstGeom prst="rect">
            <a:avLst/>
          </a:prstGeom>
          <a:noFill/>
          <a:ln>
            <a:noFill/>
          </a:ln>
        </p:spPr>
        <p:txBody>
          <a:bodyPr spcFirstLastPara="1" wrap="square" lIns="91425" tIns="45700" rIns="91425" bIns="45700" anchor="t" anchorCtr="0">
            <a:spAutoFit/>
          </a:bodyPr>
          <a:lstStyle/>
          <a:p>
            <a:pPr marL="457200" marR="0" lvl="0" indent="-425450" algn="l" rtl="0">
              <a:lnSpc>
                <a:spcPct val="100000"/>
              </a:lnSpc>
              <a:spcBef>
                <a:spcPts val="0"/>
              </a:spcBef>
              <a:spcAft>
                <a:spcPts val="0"/>
              </a:spcAft>
              <a:buClr>
                <a:srgbClr val="002060"/>
              </a:buClr>
              <a:buSzPts val="1900"/>
              <a:buFont typeface="Gill Sans"/>
              <a:buAutoNum type="arabicPeriod"/>
            </a:pPr>
            <a:r>
              <a:rPr lang="en-US" sz="1900" b="0" i="0" u="none" strike="noStrike" cap="none">
                <a:solidFill>
                  <a:srgbClr val="002060"/>
                </a:solidFill>
                <a:latin typeface="Gill Sans"/>
                <a:ea typeface="Gill Sans"/>
                <a:cs typeface="Gill Sans"/>
                <a:sym typeface="Gill Sans"/>
              </a:rPr>
              <a:t>The participants are allowed to work only on given problem statements and develop the solution related to one of these problem statements.</a:t>
            </a:r>
            <a:endParaRPr sz="1900" b="0" i="0" u="none" strike="noStrike" cap="none">
              <a:solidFill>
                <a:srgbClr val="002060"/>
              </a:solidFill>
              <a:latin typeface="Gill Sans"/>
              <a:ea typeface="Gill Sans"/>
              <a:cs typeface="Gill Sans"/>
              <a:sym typeface="Gill Sans"/>
            </a:endParaRPr>
          </a:p>
          <a:p>
            <a:pPr marL="457200" marR="0" lvl="0" indent="-425450" algn="l" rtl="0">
              <a:lnSpc>
                <a:spcPct val="100000"/>
              </a:lnSpc>
              <a:spcBef>
                <a:spcPts val="0"/>
              </a:spcBef>
              <a:spcAft>
                <a:spcPts val="0"/>
              </a:spcAft>
              <a:buClr>
                <a:srgbClr val="002060"/>
              </a:buClr>
              <a:buSzPts val="1900"/>
              <a:buFont typeface="Gill Sans"/>
              <a:buAutoNum type="arabicPeriod"/>
            </a:pPr>
            <a:r>
              <a:rPr lang="en-US" sz="1900" b="0" i="0" u="none" strike="noStrike" cap="none">
                <a:solidFill>
                  <a:srgbClr val="002060"/>
                </a:solidFill>
                <a:latin typeface="Gill Sans"/>
                <a:ea typeface="Gill Sans"/>
                <a:cs typeface="Gill Sans"/>
                <a:sym typeface="Gill Sans"/>
              </a:rPr>
              <a:t>The solution must be designed and developed after the nomination is submitted. Already developed (existing) solutions will be rejected.</a:t>
            </a:r>
            <a:endParaRPr sz="1900" b="0" i="0" u="none" strike="noStrike" cap="none">
              <a:solidFill>
                <a:srgbClr val="002060"/>
              </a:solidFill>
              <a:latin typeface="Gill Sans"/>
              <a:ea typeface="Gill Sans"/>
              <a:cs typeface="Gill Sans"/>
              <a:sym typeface="Gill Sans"/>
            </a:endParaRPr>
          </a:p>
          <a:p>
            <a:pPr marL="457200" marR="0" lvl="0" indent="-425450" algn="l" rtl="0">
              <a:lnSpc>
                <a:spcPct val="100000"/>
              </a:lnSpc>
              <a:spcBef>
                <a:spcPts val="0"/>
              </a:spcBef>
              <a:spcAft>
                <a:spcPts val="0"/>
              </a:spcAft>
              <a:buClr>
                <a:srgbClr val="002060"/>
              </a:buClr>
              <a:buSzPts val="1900"/>
              <a:buFont typeface="Gill Sans"/>
              <a:buAutoNum type="arabicPeriod"/>
            </a:pPr>
            <a:r>
              <a:rPr lang="en-US" sz="1900" b="0" i="0" u="none" strike="noStrike" cap="none">
                <a:solidFill>
                  <a:srgbClr val="002060"/>
                </a:solidFill>
                <a:latin typeface="Gill Sans"/>
                <a:ea typeface="Gill Sans"/>
                <a:cs typeface="Gill Sans"/>
                <a:sym typeface="Gill Sans"/>
              </a:rPr>
              <a:t>A Team can have max 4 members including a Team Lead. </a:t>
            </a:r>
            <a:endParaRPr sz="1900" b="0" i="0" u="none" strike="noStrike" cap="none">
              <a:solidFill>
                <a:srgbClr val="002060"/>
              </a:solidFill>
              <a:latin typeface="Gill Sans"/>
              <a:ea typeface="Gill Sans"/>
              <a:cs typeface="Gill Sans"/>
              <a:sym typeface="Gill Sans"/>
            </a:endParaRPr>
          </a:p>
          <a:p>
            <a:pPr marL="457200" marR="0" lvl="0" indent="-425450" algn="l" rtl="0">
              <a:lnSpc>
                <a:spcPct val="100000"/>
              </a:lnSpc>
              <a:spcBef>
                <a:spcPts val="0"/>
              </a:spcBef>
              <a:spcAft>
                <a:spcPts val="0"/>
              </a:spcAft>
              <a:buClr>
                <a:srgbClr val="002060"/>
              </a:buClr>
              <a:buSzPts val="1900"/>
              <a:buFont typeface="Gill Sans"/>
              <a:buAutoNum type="arabicPeriod"/>
            </a:pPr>
            <a:r>
              <a:rPr lang="en-US" sz="1900" b="0" i="0" u="none" strike="noStrike" cap="none">
                <a:solidFill>
                  <a:srgbClr val="002060"/>
                </a:solidFill>
                <a:latin typeface="Gill Sans"/>
                <a:ea typeface="Gill Sans"/>
                <a:cs typeface="Gill Sans"/>
                <a:sym typeface="Gill Sans"/>
              </a:rPr>
              <a:t>Each Team has to nominate and submit their solution design &amp; details as per given timelines.</a:t>
            </a:r>
            <a:endParaRPr sz="1900" b="0" i="0" u="none" strike="noStrike" cap="none">
              <a:solidFill>
                <a:srgbClr val="002060"/>
              </a:solidFill>
              <a:latin typeface="Gill Sans"/>
              <a:ea typeface="Gill Sans"/>
              <a:cs typeface="Gill Sans"/>
              <a:sym typeface="Gill Sans"/>
            </a:endParaRPr>
          </a:p>
          <a:p>
            <a:pPr marL="457200" marR="0" lvl="0" indent="-425450" algn="l" rtl="0">
              <a:lnSpc>
                <a:spcPct val="100000"/>
              </a:lnSpc>
              <a:spcBef>
                <a:spcPts val="0"/>
              </a:spcBef>
              <a:spcAft>
                <a:spcPts val="0"/>
              </a:spcAft>
              <a:buClr>
                <a:srgbClr val="002060"/>
              </a:buClr>
              <a:buSzPts val="1900"/>
              <a:buFont typeface="Gill Sans"/>
              <a:buAutoNum type="arabicPeriod"/>
            </a:pPr>
            <a:r>
              <a:rPr lang="en-US" sz="1900" b="0" i="0" u="none" strike="noStrike" cap="none">
                <a:solidFill>
                  <a:srgbClr val="002060"/>
                </a:solidFill>
                <a:latin typeface="Gill Sans"/>
                <a:ea typeface="Gill Sans"/>
                <a:cs typeface="Gill Sans"/>
                <a:sym typeface="Gill Sans"/>
              </a:rPr>
              <a:t>The participants under Student category, must be pursuing an active academic year and not doing part time or full time job.</a:t>
            </a:r>
            <a:endParaRPr sz="1900" b="0" i="0" u="none" strike="noStrike" cap="none">
              <a:solidFill>
                <a:srgbClr val="002060"/>
              </a:solidFill>
              <a:latin typeface="Gill Sans"/>
              <a:ea typeface="Gill Sans"/>
              <a:cs typeface="Gill Sans"/>
              <a:sym typeface="Gill Sans"/>
            </a:endParaRPr>
          </a:p>
          <a:p>
            <a:pPr marL="457200" marR="0" lvl="0" indent="-425450" algn="l" rtl="0">
              <a:lnSpc>
                <a:spcPct val="100000"/>
              </a:lnSpc>
              <a:spcBef>
                <a:spcPts val="0"/>
              </a:spcBef>
              <a:spcAft>
                <a:spcPts val="0"/>
              </a:spcAft>
              <a:buClr>
                <a:srgbClr val="002060"/>
              </a:buClr>
              <a:buSzPts val="1900"/>
              <a:buFont typeface="Gill Sans"/>
              <a:buAutoNum type="arabicPeriod"/>
            </a:pPr>
            <a:r>
              <a:rPr lang="en-US" sz="1900" b="0" i="0" u="none" strike="noStrike" cap="none">
                <a:solidFill>
                  <a:srgbClr val="002060"/>
                </a:solidFill>
                <a:latin typeface="Gill Sans"/>
                <a:ea typeface="Gill Sans"/>
                <a:cs typeface="Gill Sans"/>
                <a:sym typeface="Gill Sans"/>
              </a:rPr>
              <a:t>Jury will check all the submissions and select top ideas or solutions to participate in ‘In-Person’ round at campus. The experts will guide and mentor the selected teams to enhance their solution to present in front of Jury on closing day.</a:t>
            </a:r>
            <a:endParaRPr sz="1900" b="0" i="0" u="none" strike="noStrike" cap="none">
              <a:solidFill>
                <a:srgbClr val="002060"/>
              </a:solidFill>
              <a:latin typeface="Gill Sans"/>
              <a:ea typeface="Gill Sans"/>
              <a:cs typeface="Gill Sans"/>
              <a:sym typeface="Gill Sans"/>
            </a:endParaRPr>
          </a:p>
          <a:p>
            <a:pPr marL="457200" marR="0" lvl="0" indent="-425450" algn="l" rtl="0">
              <a:lnSpc>
                <a:spcPct val="100000"/>
              </a:lnSpc>
              <a:spcBef>
                <a:spcPts val="0"/>
              </a:spcBef>
              <a:spcAft>
                <a:spcPts val="0"/>
              </a:spcAft>
              <a:buClr>
                <a:srgbClr val="002060"/>
              </a:buClr>
              <a:buSzPts val="1900"/>
              <a:buFont typeface="Gill Sans"/>
              <a:buAutoNum type="arabicPeriod"/>
            </a:pPr>
            <a:r>
              <a:rPr lang="en-US" sz="1900" b="0" i="0" u="none" strike="noStrike" cap="none">
                <a:solidFill>
                  <a:srgbClr val="002060"/>
                </a:solidFill>
                <a:latin typeface="Gill Sans"/>
                <a:ea typeface="Gill Sans"/>
                <a:cs typeface="Gill Sans"/>
                <a:sym typeface="Gill Sans"/>
              </a:rPr>
              <a:t>Winning solutions will have an opportunity for further development of the solution with hand holding from Infosys, Chandigarh and Chd Police so that it can be implemented in future.</a:t>
            </a:r>
            <a:endParaRPr sz="1900" b="0" i="0" u="none" strike="noStrike" cap="none">
              <a:solidFill>
                <a:srgbClr val="002060"/>
              </a:solidFill>
              <a:latin typeface="Gill Sans"/>
              <a:ea typeface="Gill Sans"/>
              <a:cs typeface="Gill Sans"/>
              <a:sym typeface="Gill Sans"/>
            </a:endParaRPr>
          </a:p>
          <a:p>
            <a:pPr marL="457200" marR="0" lvl="0" indent="-425450" algn="l" rtl="0">
              <a:lnSpc>
                <a:spcPct val="100000"/>
              </a:lnSpc>
              <a:spcBef>
                <a:spcPts val="0"/>
              </a:spcBef>
              <a:spcAft>
                <a:spcPts val="0"/>
              </a:spcAft>
              <a:buClr>
                <a:srgbClr val="002060"/>
              </a:buClr>
              <a:buSzPts val="1900"/>
              <a:buFont typeface="Gill Sans"/>
              <a:buAutoNum type="arabicPeriod"/>
            </a:pPr>
            <a:r>
              <a:rPr lang="en-US" sz="1900" b="0" i="0" u="none" strike="noStrike" cap="none">
                <a:solidFill>
                  <a:srgbClr val="002060"/>
                </a:solidFill>
                <a:latin typeface="Gill Sans"/>
                <a:ea typeface="Gill Sans"/>
                <a:cs typeface="Gill Sans"/>
                <a:sym typeface="Gill Sans"/>
              </a:rPr>
              <a:t>Teams selected for in-person round, the participants have to make their own arrangements for travel. Organizing team will arrange the meals, refreshments and overnight stay.</a:t>
            </a:r>
            <a:endParaRPr sz="1900" b="0" i="0" u="none" strike="noStrike" cap="none">
              <a:solidFill>
                <a:srgbClr val="002060"/>
              </a:solidFill>
              <a:latin typeface="Gill Sans"/>
              <a:ea typeface="Gill Sans"/>
              <a:cs typeface="Gill Sans"/>
              <a:sym typeface="Gill Sans"/>
            </a:endParaRPr>
          </a:p>
          <a:p>
            <a:pPr marL="457200" marR="0" lvl="0" indent="-425450" algn="l" rtl="0">
              <a:lnSpc>
                <a:spcPct val="100000"/>
              </a:lnSpc>
              <a:spcBef>
                <a:spcPts val="0"/>
              </a:spcBef>
              <a:spcAft>
                <a:spcPts val="0"/>
              </a:spcAft>
              <a:buClr>
                <a:srgbClr val="002060"/>
              </a:buClr>
              <a:buSzPts val="1900"/>
              <a:buFont typeface="Gill Sans"/>
              <a:buAutoNum type="arabicPeriod"/>
            </a:pPr>
            <a:r>
              <a:rPr lang="en-US" sz="1900" b="0" i="0" u="none" strike="noStrike" cap="none">
                <a:solidFill>
                  <a:srgbClr val="002060"/>
                </a:solidFill>
                <a:latin typeface="Gill Sans"/>
                <a:ea typeface="Gill Sans"/>
                <a:cs typeface="Gill Sans"/>
                <a:sym typeface="Gill Sans"/>
              </a:rPr>
              <a:t>Jury Decision will be final.</a:t>
            </a:r>
            <a:endParaRPr sz="1900" b="0" i="0" u="none" strike="noStrike" cap="none">
              <a:solidFill>
                <a:srgbClr val="002060"/>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pic>
        <p:nvPicPr>
          <p:cNvPr id="156" name="Google Shape;156;p3" descr="Digital Numbers"/>
          <p:cNvPicPr preferRelativeResize="0"/>
          <p:nvPr/>
        </p:nvPicPr>
        <p:blipFill rotWithShape="1">
          <a:blip r:embed="rId3">
            <a:alphaModFix/>
          </a:blip>
          <a:srcRect t="10681" r="9091" b="12708"/>
          <a:stretch/>
        </p:blipFill>
        <p:spPr>
          <a:xfrm>
            <a:off x="20" y="10"/>
            <a:ext cx="12191980" cy="6857990"/>
          </a:xfrm>
          <a:prstGeom prst="rect">
            <a:avLst/>
          </a:prstGeom>
          <a:noFill/>
          <a:ln>
            <a:noFill/>
          </a:ln>
        </p:spPr>
      </p:pic>
      <p:grpSp>
        <p:nvGrpSpPr>
          <p:cNvPr id="157" name="Google Shape;157;p3"/>
          <p:cNvGrpSpPr/>
          <p:nvPr/>
        </p:nvGrpSpPr>
        <p:grpSpPr>
          <a:xfrm>
            <a:off x="438067" y="457200"/>
            <a:ext cx="7507083" cy="5935132"/>
            <a:chOff x="438067" y="457200"/>
            <a:chExt cx="7507083" cy="5935132"/>
          </a:xfrm>
        </p:grpSpPr>
        <p:sp>
          <p:nvSpPr>
            <p:cNvPr id="158" name="Google Shape;158;p3"/>
            <p:cNvSpPr/>
            <p:nvPr/>
          </p:nvSpPr>
          <p:spPr>
            <a:xfrm>
              <a:off x="438067" y="618067"/>
              <a:ext cx="7503665" cy="5774265"/>
            </a:xfrm>
            <a:prstGeom prst="rect">
              <a:avLst/>
            </a:prstGeom>
            <a:solidFill>
              <a:schemeClr val="accent1">
                <a:alpha val="9607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
            <p:cNvSpPr/>
            <p:nvPr/>
          </p:nvSpPr>
          <p:spPr>
            <a:xfrm>
              <a:off x="438068"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 name="Google Shape;161;p3"/>
          <p:cNvSpPr txBox="1">
            <a:spLocks noGrp="1"/>
          </p:cNvSpPr>
          <p:nvPr>
            <p:ph type="title"/>
          </p:nvPr>
        </p:nvSpPr>
        <p:spPr>
          <a:xfrm>
            <a:off x="584200" y="1006957"/>
            <a:ext cx="7213600" cy="65638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2800"/>
              <a:buFont typeface="Gill Sans"/>
              <a:buNone/>
            </a:pPr>
            <a:r>
              <a:rPr lang="en-US"/>
              <a:t>CONTENTS</a:t>
            </a:r>
            <a:endParaRPr/>
          </a:p>
        </p:txBody>
      </p:sp>
      <p:grpSp>
        <p:nvGrpSpPr>
          <p:cNvPr id="162" name="Google Shape;162;p3"/>
          <p:cNvGrpSpPr/>
          <p:nvPr/>
        </p:nvGrpSpPr>
        <p:grpSpPr>
          <a:xfrm>
            <a:off x="-4285778" y="724861"/>
            <a:ext cx="11795226" cy="5956919"/>
            <a:chOff x="-5000042" y="-766361"/>
            <a:chExt cx="11795226" cy="5956919"/>
          </a:xfrm>
        </p:grpSpPr>
        <p:sp>
          <p:nvSpPr>
            <p:cNvPr id="163" name="Google Shape;163;p3"/>
            <p:cNvSpPr/>
            <p:nvPr/>
          </p:nvSpPr>
          <p:spPr>
            <a:xfrm>
              <a:off x="-5000042" y="-766361"/>
              <a:ext cx="5956919" cy="5956919"/>
            </a:xfrm>
            <a:prstGeom prst="blockArc">
              <a:avLst>
                <a:gd name="adj1" fmla="val 18900000"/>
                <a:gd name="adj2" fmla="val 2700000"/>
                <a:gd name="adj3" fmla="val 363"/>
              </a:avLst>
            </a:prstGeom>
            <a:noFill/>
            <a:ln w="12700" cap="rnd" cmpd="sng">
              <a:solidFill>
                <a:srgbClr val="33729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
            <p:cNvSpPr/>
            <p:nvPr/>
          </p:nvSpPr>
          <p:spPr>
            <a:xfrm>
              <a:off x="310357" y="201123"/>
              <a:ext cx="6484827" cy="402070"/>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
            <p:cNvSpPr txBox="1"/>
            <p:nvPr/>
          </p:nvSpPr>
          <p:spPr>
            <a:xfrm>
              <a:off x="310357" y="201123"/>
              <a:ext cx="6484827" cy="402070"/>
            </a:xfrm>
            <a:prstGeom prst="rect">
              <a:avLst/>
            </a:prstGeom>
            <a:noFill/>
            <a:ln>
              <a:noFill/>
            </a:ln>
          </p:spPr>
          <p:txBody>
            <a:bodyPr spcFirstLastPara="1" wrap="square" lIns="319125" tIns="50800" rIns="50800" bIns="50800" anchor="ctr" anchorCtr="0">
              <a:noAutofit/>
            </a:bodyPr>
            <a:lstStyle/>
            <a:p>
              <a:pPr marL="0" marR="0" lvl="0" indent="0" algn="l" rtl="0">
                <a:lnSpc>
                  <a:spcPct val="100000"/>
                </a:lnSpc>
                <a:spcBef>
                  <a:spcPts val="0"/>
                </a:spcBef>
                <a:spcAft>
                  <a:spcPts val="0"/>
                </a:spcAft>
                <a:buClr>
                  <a:schemeClr val="lt1"/>
                </a:buClr>
                <a:buSzPts val="2000"/>
                <a:buFont typeface="Gill Sans"/>
                <a:buNone/>
              </a:pPr>
              <a:r>
                <a:rPr lang="en-US" sz="2000" b="0" i="0" u="none" strike="noStrike" cap="none">
                  <a:solidFill>
                    <a:schemeClr val="lt1"/>
                  </a:solidFill>
                  <a:latin typeface="Gill Sans"/>
                  <a:ea typeface="Gill Sans"/>
                  <a:cs typeface="Gill Sans"/>
                  <a:sym typeface="Gill Sans"/>
                </a:rPr>
                <a:t>Team Details</a:t>
              </a:r>
              <a:endParaRPr sz="1400" b="0" i="0" u="none" strike="noStrike" cap="none">
                <a:solidFill>
                  <a:srgbClr val="000000"/>
                </a:solidFill>
                <a:latin typeface="Arial"/>
                <a:ea typeface="Arial"/>
                <a:cs typeface="Arial"/>
                <a:sym typeface="Arial"/>
              </a:endParaRPr>
            </a:p>
          </p:txBody>
        </p:sp>
        <p:sp>
          <p:nvSpPr>
            <p:cNvPr id="166" name="Google Shape;166;p3"/>
            <p:cNvSpPr/>
            <p:nvPr/>
          </p:nvSpPr>
          <p:spPr>
            <a:xfrm>
              <a:off x="59063" y="150865"/>
              <a:ext cx="502588" cy="502588"/>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
            <p:cNvSpPr/>
            <p:nvPr/>
          </p:nvSpPr>
          <p:spPr>
            <a:xfrm>
              <a:off x="674468" y="804584"/>
              <a:ext cx="6120716" cy="402070"/>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
            <p:cNvSpPr txBox="1"/>
            <p:nvPr/>
          </p:nvSpPr>
          <p:spPr>
            <a:xfrm>
              <a:off x="674468" y="804584"/>
              <a:ext cx="6120716" cy="402070"/>
            </a:xfrm>
            <a:prstGeom prst="rect">
              <a:avLst/>
            </a:prstGeom>
            <a:noFill/>
            <a:ln>
              <a:noFill/>
            </a:ln>
          </p:spPr>
          <p:txBody>
            <a:bodyPr spcFirstLastPara="1" wrap="square" lIns="319125" tIns="50800" rIns="50800" bIns="50800" anchor="ctr" anchorCtr="0">
              <a:noAutofit/>
            </a:bodyPr>
            <a:lstStyle/>
            <a:p>
              <a:pPr marL="0" marR="0" lvl="0" indent="0" algn="l" rtl="0">
                <a:lnSpc>
                  <a:spcPct val="100000"/>
                </a:lnSpc>
                <a:spcBef>
                  <a:spcPts val="0"/>
                </a:spcBef>
                <a:spcAft>
                  <a:spcPts val="0"/>
                </a:spcAft>
                <a:buClr>
                  <a:schemeClr val="lt1"/>
                </a:buClr>
                <a:buSzPts val="2000"/>
                <a:buFont typeface="Gill Sans"/>
                <a:buNone/>
              </a:pPr>
              <a:r>
                <a:rPr lang="en-US" sz="2000" b="0" i="0" u="none" strike="noStrike" cap="none">
                  <a:solidFill>
                    <a:schemeClr val="lt1"/>
                  </a:solidFill>
                  <a:latin typeface="Gill Sans"/>
                  <a:ea typeface="Gill Sans"/>
                  <a:cs typeface="Gill Sans"/>
                  <a:sym typeface="Gill Sans"/>
                </a:rPr>
                <a:t>Problem Statement – Description / theme selected</a:t>
              </a:r>
              <a:endParaRPr sz="1400" b="0" i="0" u="none" strike="noStrike" cap="none">
                <a:solidFill>
                  <a:srgbClr val="000000"/>
                </a:solidFill>
                <a:latin typeface="Arial"/>
                <a:ea typeface="Arial"/>
                <a:cs typeface="Arial"/>
                <a:sym typeface="Arial"/>
              </a:endParaRPr>
            </a:p>
          </p:txBody>
        </p:sp>
        <p:sp>
          <p:nvSpPr>
            <p:cNvPr id="169" name="Google Shape;169;p3"/>
            <p:cNvSpPr/>
            <p:nvPr/>
          </p:nvSpPr>
          <p:spPr>
            <a:xfrm>
              <a:off x="423174" y="754325"/>
              <a:ext cx="502588" cy="502588"/>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
            <p:cNvSpPr/>
            <p:nvPr/>
          </p:nvSpPr>
          <p:spPr>
            <a:xfrm>
              <a:off x="873999" y="1407602"/>
              <a:ext cx="5921185" cy="402070"/>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
            <p:cNvSpPr txBox="1"/>
            <p:nvPr/>
          </p:nvSpPr>
          <p:spPr>
            <a:xfrm>
              <a:off x="873999" y="1407602"/>
              <a:ext cx="5921185" cy="402070"/>
            </a:xfrm>
            <a:prstGeom prst="rect">
              <a:avLst/>
            </a:prstGeom>
            <a:noFill/>
            <a:ln>
              <a:noFill/>
            </a:ln>
          </p:spPr>
          <p:txBody>
            <a:bodyPr spcFirstLastPara="1" wrap="square" lIns="319125" tIns="50800" rIns="50800" bIns="50800" anchor="ctr" anchorCtr="0">
              <a:noAutofit/>
            </a:bodyPr>
            <a:lstStyle/>
            <a:p>
              <a:pPr marL="0" marR="0" lvl="0" indent="0" algn="l" rtl="0">
                <a:lnSpc>
                  <a:spcPct val="100000"/>
                </a:lnSpc>
                <a:spcBef>
                  <a:spcPts val="0"/>
                </a:spcBef>
                <a:spcAft>
                  <a:spcPts val="0"/>
                </a:spcAft>
                <a:buClr>
                  <a:schemeClr val="lt1"/>
                </a:buClr>
                <a:buSzPts val="2000"/>
                <a:buFont typeface="Gill Sans"/>
                <a:buNone/>
              </a:pPr>
              <a:r>
                <a:rPr lang="en-US" sz="2000" b="0" i="0" u="none" strike="noStrike" cap="none">
                  <a:solidFill>
                    <a:schemeClr val="lt1"/>
                  </a:solidFill>
                  <a:latin typeface="Gill Sans"/>
                  <a:ea typeface="Gill Sans"/>
                  <a:cs typeface="Gill Sans"/>
                  <a:sym typeface="Gill Sans"/>
                </a:rPr>
                <a:t>Solution Proposed</a:t>
              </a:r>
              <a:endParaRPr sz="1400" b="0" i="0" u="none" strike="noStrike" cap="none">
                <a:solidFill>
                  <a:srgbClr val="000000"/>
                </a:solidFill>
                <a:latin typeface="Arial"/>
                <a:ea typeface="Arial"/>
                <a:cs typeface="Arial"/>
                <a:sym typeface="Arial"/>
              </a:endParaRPr>
            </a:p>
          </p:txBody>
        </p:sp>
        <p:sp>
          <p:nvSpPr>
            <p:cNvPr id="172" name="Google Shape;172;p3"/>
            <p:cNvSpPr/>
            <p:nvPr/>
          </p:nvSpPr>
          <p:spPr>
            <a:xfrm>
              <a:off x="622705" y="1357343"/>
              <a:ext cx="502588" cy="502588"/>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
            <p:cNvSpPr/>
            <p:nvPr/>
          </p:nvSpPr>
          <p:spPr>
            <a:xfrm>
              <a:off x="937708" y="2011062"/>
              <a:ext cx="5857476" cy="402070"/>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
            <p:cNvSpPr txBox="1"/>
            <p:nvPr/>
          </p:nvSpPr>
          <p:spPr>
            <a:xfrm>
              <a:off x="937708" y="2011062"/>
              <a:ext cx="5857476" cy="402070"/>
            </a:xfrm>
            <a:prstGeom prst="rect">
              <a:avLst/>
            </a:prstGeom>
            <a:noFill/>
            <a:ln>
              <a:noFill/>
            </a:ln>
          </p:spPr>
          <p:txBody>
            <a:bodyPr spcFirstLastPara="1" wrap="square" lIns="319125" tIns="50800" rIns="50800" bIns="50800" anchor="ctr" anchorCtr="0">
              <a:noAutofit/>
            </a:bodyPr>
            <a:lstStyle/>
            <a:p>
              <a:pPr marL="0" marR="0" lvl="0" indent="0" algn="l" rtl="0">
                <a:lnSpc>
                  <a:spcPct val="100000"/>
                </a:lnSpc>
                <a:spcBef>
                  <a:spcPts val="0"/>
                </a:spcBef>
                <a:spcAft>
                  <a:spcPts val="0"/>
                </a:spcAft>
                <a:buClr>
                  <a:schemeClr val="lt1"/>
                </a:buClr>
                <a:buSzPts val="2000"/>
                <a:buFont typeface="Gill Sans"/>
                <a:buNone/>
              </a:pPr>
              <a:r>
                <a:rPr lang="en-US" sz="2000" b="0" i="0" u="none" strike="noStrike" cap="none">
                  <a:solidFill>
                    <a:schemeClr val="lt1"/>
                  </a:solidFill>
                  <a:latin typeface="Gill Sans"/>
                  <a:ea typeface="Gill Sans"/>
                  <a:cs typeface="Gill Sans"/>
                  <a:sym typeface="Gill Sans"/>
                </a:rPr>
                <a:t>Expected Benefits to Policing</a:t>
              </a:r>
              <a:endParaRPr sz="1400" b="0" i="0" u="none" strike="noStrike" cap="none">
                <a:solidFill>
                  <a:srgbClr val="000000"/>
                </a:solidFill>
                <a:latin typeface="Arial"/>
                <a:ea typeface="Arial"/>
                <a:cs typeface="Arial"/>
                <a:sym typeface="Arial"/>
              </a:endParaRPr>
            </a:p>
          </p:txBody>
        </p:sp>
        <p:sp>
          <p:nvSpPr>
            <p:cNvPr id="175" name="Google Shape;175;p3"/>
            <p:cNvSpPr/>
            <p:nvPr/>
          </p:nvSpPr>
          <p:spPr>
            <a:xfrm>
              <a:off x="686414" y="1960803"/>
              <a:ext cx="502588" cy="502588"/>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
            <p:cNvSpPr/>
            <p:nvPr/>
          </p:nvSpPr>
          <p:spPr>
            <a:xfrm>
              <a:off x="873999" y="2614522"/>
              <a:ext cx="5921185" cy="402070"/>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
            <p:cNvSpPr txBox="1"/>
            <p:nvPr/>
          </p:nvSpPr>
          <p:spPr>
            <a:xfrm>
              <a:off x="873999" y="2614522"/>
              <a:ext cx="5921185" cy="402070"/>
            </a:xfrm>
            <a:prstGeom prst="rect">
              <a:avLst/>
            </a:prstGeom>
            <a:noFill/>
            <a:ln>
              <a:noFill/>
            </a:ln>
          </p:spPr>
          <p:txBody>
            <a:bodyPr spcFirstLastPara="1" wrap="square" lIns="319125" tIns="50800" rIns="50800" bIns="50800" anchor="ctr" anchorCtr="0">
              <a:noAutofit/>
            </a:bodyPr>
            <a:lstStyle/>
            <a:p>
              <a:pPr marL="0" marR="0" lvl="0" indent="0" algn="l" rtl="0">
                <a:lnSpc>
                  <a:spcPct val="100000"/>
                </a:lnSpc>
                <a:spcBef>
                  <a:spcPts val="0"/>
                </a:spcBef>
                <a:spcAft>
                  <a:spcPts val="0"/>
                </a:spcAft>
                <a:buClr>
                  <a:schemeClr val="lt1"/>
                </a:buClr>
                <a:buSzPts val="2000"/>
                <a:buFont typeface="Arial"/>
                <a:buNone/>
              </a:pPr>
              <a:r>
                <a:rPr lang="en-US" sz="2000" b="0" i="0" u="none" strike="noStrike" cap="none">
                  <a:solidFill>
                    <a:schemeClr val="lt1"/>
                  </a:solidFill>
                  <a:latin typeface="Gill Sans"/>
                  <a:ea typeface="Gill Sans"/>
                  <a:cs typeface="Gill Sans"/>
                  <a:sym typeface="Gill Sans"/>
                </a:rPr>
                <a:t>Technical Design / Architectural Diagram </a:t>
              </a:r>
              <a:endParaRPr sz="1400" b="0" i="0" u="none" strike="noStrike" cap="none">
                <a:solidFill>
                  <a:srgbClr val="000000"/>
                </a:solidFill>
                <a:latin typeface="Arial"/>
                <a:ea typeface="Arial"/>
                <a:cs typeface="Arial"/>
                <a:sym typeface="Arial"/>
              </a:endParaRPr>
            </a:p>
          </p:txBody>
        </p:sp>
        <p:sp>
          <p:nvSpPr>
            <p:cNvPr id="178" name="Google Shape;178;p3"/>
            <p:cNvSpPr/>
            <p:nvPr/>
          </p:nvSpPr>
          <p:spPr>
            <a:xfrm>
              <a:off x="622705" y="2564264"/>
              <a:ext cx="502588" cy="502588"/>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
            <p:cNvSpPr/>
            <p:nvPr/>
          </p:nvSpPr>
          <p:spPr>
            <a:xfrm>
              <a:off x="674468" y="3217540"/>
              <a:ext cx="6120716" cy="402070"/>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
            <p:cNvSpPr txBox="1"/>
            <p:nvPr/>
          </p:nvSpPr>
          <p:spPr>
            <a:xfrm>
              <a:off x="674468" y="3217540"/>
              <a:ext cx="6120716" cy="402070"/>
            </a:xfrm>
            <a:prstGeom prst="rect">
              <a:avLst/>
            </a:prstGeom>
            <a:noFill/>
            <a:ln>
              <a:noFill/>
            </a:ln>
          </p:spPr>
          <p:txBody>
            <a:bodyPr spcFirstLastPara="1" wrap="square" lIns="319125" tIns="50800" rIns="50800" bIns="50800" anchor="ctr" anchorCtr="0">
              <a:noAutofit/>
            </a:bodyPr>
            <a:lstStyle/>
            <a:p>
              <a:pPr marL="0" marR="0" lvl="0" indent="0" algn="l" rtl="0">
                <a:lnSpc>
                  <a:spcPct val="100000"/>
                </a:lnSpc>
                <a:spcBef>
                  <a:spcPts val="0"/>
                </a:spcBef>
                <a:spcAft>
                  <a:spcPts val="0"/>
                </a:spcAft>
                <a:buClr>
                  <a:schemeClr val="lt1"/>
                </a:buClr>
                <a:buSzPts val="2000"/>
                <a:buFont typeface="Arial"/>
                <a:buNone/>
              </a:pPr>
              <a:r>
                <a:rPr lang="en-US" sz="2000" b="0" i="0" u="none" strike="noStrike" cap="none">
                  <a:solidFill>
                    <a:schemeClr val="lt1"/>
                  </a:solidFill>
                  <a:latin typeface="Gill Sans"/>
                  <a:ea typeface="Gill Sans"/>
                  <a:cs typeface="Gill Sans"/>
                  <a:sym typeface="Gill Sans"/>
                </a:rPr>
                <a:t>Solution - Screenshots</a:t>
              </a:r>
              <a:endParaRPr sz="1400" b="0" i="0" u="none" strike="noStrike" cap="none">
                <a:solidFill>
                  <a:srgbClr val="000000"/>
                </a:solidFill>
                <a:latin typeface="Arial"/>
                <a:ea typeface="Arial"/>
                <a:cs typeface="Arial"/>
                <a:sym typeface="Arial"/>
              </a:endParaRPr>
            </a:p>
          </p:txBody>
        </p:sp>
        <p:sp>
          <p:nvSpPr>
            <p:cNvPr id="181" name="Google Shape;181;p3"/>
            <p:cNvSpPr/>
            <p:nvPr/>
          </p:nvSpPr>
          <p:spPr>
            <a:xfrm>
              <a:off x="423174" y="3167281"/>
              <a:ext cx="502588" cy="502588"/>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
            <p:cNvSpPr/>
            <p:nvPr/>
          </p:nvSpPr>
          <p:spPr>
            <a:xfrm>
              <a:off x="310357" y="3821001"/>
              <a:ext cx="6484827" cy="402070"/>
            </a:xfrm>
            <a:prstGeom prst="rect">
              <a:avLst/>
            </a:prstGeom>
            <a:gradFill>
              <a:gsLst>
                <a:gs pos="0">
                  <a:srgbClr val="609EC1"/>
                </a:gs>
                <a:gs pos="84000">
                  <a:srgbClr val="38789A"/>
                </a:gs>
                <a:gs pos="100000">
                  <a:srgbClr val="38789A"/>
                </a:gs>
              </a:gsLst>
              <a:lin ang="5400000" scaled="0"/>
            </a:gradFill>
            <a:ln>
              <a:noFill/>
            </a:ln>
            <a:effectLst>
              <a:outerShdw blurRad="38100" dist="25400" dir="5400000" rotWithShape="0">
                <a:srgbClr val="000000">
                  <a:alpha val="5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
            <p:cNvSpPr txBox="1"/>
            <p:nvPr/>
          </p:nvSpPr>
          <p:spPr>
            <a:xfrm>
              <a:off x="310357" y="3821001"/>
              <a:ext cx="6484827" cy="402070"/>
            </a:xfrm>
            <a:prstGeom prst="rect">
              <a:avLst/>
            </a:prstGeom>
            <a:noFill/>
            <a:ln>
              <a:noFill/>
            </a:ln>
          </p:spPr>
          <p:txBody>
            <a:bodyPr spcFirstLastPara="1" wrap="square" lIns="319125" tIns="50800" rIns="50800" bIns="508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0" i="0" u="none" strike="noStrike" cap="none">
                  <a:solidFill>
                    <a:schemeClr val="lt1"/>
                  </a:solidFill>
                  <a:latin typeface="Gill Sans"/>
                  <a:ea typeface="Gill Sans"/>
                  <a:cs typeface="Gill Sans"/>
                  <a:sym typeface="Gill Sans"/>
                </a:rPr>
                <a:t>Assumptions </a:t>
              </a:r>
              <a:endParaRPr sz="1400" b="0" i="0" u="none" strike="noStrike" cap="none">
                <a:solidFill>
                  <a:srgbClr val="000000"/>
                </a:solidFill>
                <a:latin typeface="Arial"/>
                <a:ea typeface="Arial"/>
                <a:cs typeface="Arial"/>
                <a:sym typeface="Arial"/>
              </a:endParaRPr>
            </a:p>
          </p:txBody>
        </p:sp>
        <p:sp>
          <p:nvSpPr>
            <p:cNvPr id="184" name="Google Shape;184;p3"/>
            <p:cNvSpPr/>
            <p:nvPr/>
          </p:nvSpPr>
          <p:spPr>
            <a:xfrm>
              <a:off x="59063" y="3770742"/>
              <a:ext cx="502588" cy="502588"/>
            </a:xfrm>
            <a:prstGeom prst="ellipse">
              <a:avLst/>
            </a:prstGeom>
            <a:solidFill>
              <a:schemeClr val="lt1"/>
            </a:solidFill>
            <a:ln w="12700" cap="rnd" cmpd="sng">
              <a:solidFill>
                <a:srgbClr val="4490B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4"/>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Gill Sans"/>
              <a:buNone/>
            </a:pPr>
            <a:r>
              <a:rPr lang="en-US"/>
              <a:t>TEAM DETAILS</a:t>
            </a:r>
            <a:endParaRPr/>
          </a:p>
        </p:txBody>
      </p:sp>
      <p:sp>
        <p:nvSpPr>
          <p:cNvPr id="180" name="Google Shape;180;p4"/>
          <p:cNvSpPr txBox="1"/>
          <p:nvPr/>
        </p:nvSpPr>
        <p:spPr>
          <a:xfrm>
            <a:off x="575894" y="1964353"/>
            <a:ext cx="11029500" cy="415494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002060"/>
                </a:solidFill>
                <a:effectLst/>
                <a:uLnTx/>
                <a:uFillTx/>
                <a:latin typeface="Gill Sans"/>
                <a:ea typeface="Gill Sans"/>
                <a:cs typeface="Gill Sans"/>
                <a:sym typeface="Gill Sans"/>
              </a:rPr>
              <a:t>Team Name: Bloody Hackers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002060"/>
                </a:solidFill>
                <a:effectLst/>
                <a:uLnTx/>
                <a:uFillTx/>
                <a:latin typeface="Gill Sans"/>
                <a:ea typeface="Gill Sans"/>
                <a:cs typeface="Gill Sans"/>
                <a:sym typeface="Gill Sans"/>
              </a:rPr>
              <a:t>Team Members with Email-Ids: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002060"/>
              </a:buClr>
              <a:buSzPts val="2400"/>
              <a:buFont typeface="Gill Sans"/>
              <a:buAutoNum type="arabicPeriod"/>
              <a:tabLst/>
              <a:defRPr/>
            </a:pPr>
            <a:r>
              <a:rPr kumimoji="0" lang="en-US" sz="2400" b="0" i="0" u="none" strike="noStrike" kern="0" cap="none" spc="0" normalizeH="0" baseline="0" noProof="0" dirty="0">
                <a:ln>
                  <a:noFill/>
                </a:ln>
                <a:solidFill>
                  <a:srgbClr val="002060"/>
                </a:solidFill>
                <a:effectLst/>
                <a:uLnTx/>
                <a:uFillTx/>
                <a:latin typeface="Gill Sans"/>
                <a:ea typeface="Gill Sans"/>
                <a:cs typeface="Gill Sans"/>
                <a:sym typeface="Gill Sans"/>
              </a:rPr>
              <a:t>Mayank Sajnani  =&gt; mayanksajnani.bt22ece@pec.edu.in</a:t>
            </a:r>
            <a:endParaRPr kumimoji="0" lang="en-IN" sz="2400" b="0" i="0" u="none" strike="noStrike" kern="0" cap="none" spc="0" normalizeH="0" baseline="0" noProof="0" dirty="0">
              <a:ln>
                <a:noFill/>
              </a:ln>
              <a:solidFill>
                <a:srgbClr val="002060"/>
              </a:solidFill>
              <a:effectLst/>
              <a:uLnTx/>
              <a:uFillTx/>
              <a:latin typeface="Gill Sans"/>
              <a:ea typeface="Gill Sans"/>
              <a:cs typeface="Gill Sans"/>
              <a:sym typeface="Gill Sans"/>
            </a:endParaRPr>
          </a:p>
          <a:p>
            <a:pPr marL="457200" marR="0" lvl="0" indent="-457200" algn="l" defTabSz="914400" rtl="0" eaLnBrk="1" fontAlgn="auto" latinLnBrk="0" hangingPunct="1">
              <a:lnSpc>
                <a:spcPct val="100000"/>
              </a:lnSpc>
              <a:spcBef>
                <a:spcPts val="0"/>
              </a:spcBef>
              <a:spcAft>
                <a:spcPts val="0"/>
              </a:spcAft>
              <a:buClr>
                <a:srgbClr val="002060"/>
              </a:buClr>
              <a:buSzPts val="2400"/>
              <a:buFont typeface="Gill Sans"/>
              <a:buAutoNum type="arabicPeriod"/>
              <a:tabLst/>
              <a:defRPr/>
            </a:pPr>
            <a:r>
              <a:rPr kumimoji="0" lang="en-IN" sz="2400" b="0" i="0" u="none" strike="noStrike" kern="0" cap="none" spc="0" normalizeH="0" baseline="0" noProof="0" dirty="0">
                <a:ln>
                  <a:noFill/>
                </a:ln>
                <a:solidFill>
                  <a:srgbClr val="002060"/>
                </a:solidFill>
                <a:effectLst/>
                <a:uLnTx/>
                <a:uFillTx/>
                <a:latin typeface="Gill Sans"/>
                <a:ea typeface="Gill Sans"/>
                <a:cs typeface="Gill Sans"/>
                <a:sym typeface="Gill Sans"/>
              </a:rPr>
              <a:t>Hardik Ahuja =&gt;  hardikahuja.bt22cse@pec.edu.in</a:t>
            </a:r>
          </a:p>
          <a:p>
            <a:pPr marL="457200" marR="0" lvl="0" indent="-457200" algn="l" defTabSz="914400" rtl="0" eaLnBrk="1" fontAlgn="auto" latinLnBrk="0" hangingPunct="1">
              <a:lnSpc>
                <a:spcPct val="100000"/>
              </a:lnSpc>
              <a:spcBef>
                <a:spcPts val="0"/>
              </a:spcBef>
              <a:spcAft>
                <a:spcPts val="0"/>
              </a:spcAft>
              <a:buClr>
                <a:srgbClr val="002060"/>
              </a:buClr>
              <a:buSzPts val="2400"/>
              <a:buFont typeface="Gill Sans"/>
              <a:buAutoNum type="arabicPeriod"/>
              <a:tabLst/>
              <a:defRPr/>
            </a:pPr>
            <a:r>
              <a:rPr kumimoji="0" lang="en-US" sz="2400" b="0" i="0" u="none" strike="noStrike" kern="0" cap="none" spc="0" normalizeH="0" baseline="0" noProof="0" dirty="0">
                <a:ln>
                  <a:noFill/>
                </a:ln>
                <a:solidFill>
                  <a:srgbClr val="002060"/>
                </a:solidFill>
                <a:effectLst/>
                <a:uLnTx/>
                <a:uFillTx/>
                <a:latin typeface="Gill Sans"/>
                <a:ea typeface="Gill Sans"/>
                <a:cs typeface="Gill Sans"/>
                <a:sym typeface="Gill Sans"/>
              </a:rPr>
              <a:t>Ujjawal Sidana =&gt; ujjawalsidana.bt22ece@pec.edu.in</a:t>
            </a:r>
          </a:p>
          <a:p>
            <a:pPr marL="457200" marR="0" lvl="0" indent="-457200" algn="l" defTabSz="914400" rtl="0" eaLnBrk="1" fontAlgn="auto" latinLnBrk="0" hangingPunct="1">
              <a:lnSpc>
                <a:spcPct val="100000"/>
              </a:lnSpc>
              <a:spcBef>
                <a:spcPts val="0"/>
              </a:spcBef>
              <a:spcAft>
                <a:spcPts val="0"/>
              </a:spcAft>
              <a:buClr>
                <a:srgbClr val="002060"/>
              </a:buClr>
              <a:buSzPts val="2400"/>
              <a:buFont typeface="Gill Sans"/>
              <a:buAutoNum type="arabicPeriod"/>
              <a:tabLst/>
              <a:defRPr/>
            </a:pPr>
            <a:r>
              <a:rPr kumimoji="0" lang="en-US" sz="2400" b="0" i="0" u="none" strike="noStrike" kern="0" cap="none" spc="0" normalizeH="0" baseline="0" noProof="0" dirty="0">
                <a:ln>
                  <a:noFill/>
                </a:ln>
                <a:solidFill>
                  <a:srgbClr val="002060"/>
                </a:solidFill>
                <a:effectLst/>
                <a:uLnTx/>
                <a:uFillTx/>
                <a:latin typeface="Gill Sans"/>
                <a:ea typeface="Gill Sans"/>
                <a:cs typeface="Gill Sans"/>
                <a:sym typeface="Gill Sans"/>
              </a:rPr>
              <a:t>Kartik Sharma =&gt; kartiksharma.bt22cse@pec.edu.in</a:t>
            </a:r>
            <a:endParaRPr kumimoji="0" sz="2400" b="0" i="0" u="none" strike="noStrike" kern="0" cap="none" spc="0" normalizeH="0" baseline="0" noProof="0" dirty="0">
              <a:ln>
                <a:noFill/>
              </a:ln>
              <a:solidFill>
                <a:srgbClr val="002060"/>
              </a:solidFill>
              <a:effectLst/>
              <a:uLnTx/>
              <a:uFillTx/>
              <a:latin typeface="Gill Sans"/>
              <a:ea typeface="Gill Sans"/>
              <a:cs typeface="Gill Sans"/>
              <a:sym typeface="Gill Sans"/>
            </a:endParaRPr>
          </a:p>
          <a:p>
            <a:pPr marL="457200" marR="0" lvl="0" indent="-304800" algn="l" defTabSz="914400" rtl="0" eaLnBrk="1" fontAlgn="auto" latinLnBrk="0" hangingPunct="1">
              <a:lnSpc>
                <a:spcPct val="100000"/>
              </a:lnSpc>
              <a:spcBef>
                <a:spcPts val="0"/>
              </a:spcBef>
              <a:spcAft>
                <a:spcPts val="0"/>
              </a:spcAft>
              <a:buClr>
                <a:srgbClr val="000000"/>
              </a:buClr>
              <a:buSzPts val="2400"/>
              <a:buFont typeface="Gill Sans"/>
              <a:buNone/>
              <a:tabLst/>
              <a:defRPr/>
            </a:pPr>
            <a:endParaRPr kumimoji="0" sz="2400" b="0" i="0" u="none" strike="noStrike" kern="0" cap="none" spc="0" normalizeH="0" baseline="0" noProof="0" dirty="0">
              <a:ln>
                <a:noFill/>
              </a:ln>
              <a:solidFill>
                <a:srgbClr val="002060"/>
              </a:solidFill>
              <a:effectLst/>
              <a:uLnTx/>
              <a:uFillTx/>
              <a:latin typeface="Gill Sans"/>
              <a:ea typeface="Gill Sans"/>
              <a:cs typeface="Gill Sans"/>
              <a:sym typeface="Gill Sans"/>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002060"/>
                </a:solidFill>
                <a:effectLst/>
                <a:uLnTx/>
                <a:uFillTx/>
                <a:latin typeface="Gill Sans"/>
                <a:ea typeface="Gill Sans"/>
                <a:cs typeface="Gill Sans"/>
                <a:sym typeface="Gill Sans"/>
              </a:rPr>
              <a:t>Team Leader: Mayank Sajnani</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002060"/>
                </a:solidFill>
                <a:effectLst/>
                <a:uLnTx/>
                <a:uFillTx/>
                <a:latin typeface="Gill Sans"/>
                <a:ea typeface="Gill Sans"/>
                <a:cs typeface="Gill Sans"/>
                <a:sym typeface="Gill Sans"/>
              </a:rPr>
              <a:t>Topic Selected for Solution</a:t>
            </a:r>
            <a:r>
              <a:rPr kumimoji="0" lang="en-US" sz="2400" b="0" i="0" u="none" strike="noStrike" kern="0" cap="none" spc="0" normalizeH="0" baseline="0" noProof="0" dirty="0">
                <a:ln>
                  <a:noFill/>
                </a:ln>
                <a:solidFill>
                  <a:srgbClr val="002060"/>
                </a:solidFill>
                <a:effectLst/>
                <a:uLnTx/>
                <a:uFillTx/>
                <a:latin typeface="Gill Sans"/>
                <a:ea typeface="Gill Sans"/>
                <a:cs typeface="Gill Sans"/>
                <a:sym typeface="Gill Sans"/>
              </a:rPr>
              <a:t>: &lt;Voice Emotion Recognition from Emergency Calls&gt;</a:t>
            </a:r>
            <a:endParaRPr kumimoji="0" lang="en-US"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a:ln>
                  <a:noFill/>
                </a:ln>
                <a:solidFill>
                  <a:srgbClr val="002060"/>
                </a:solidFill>
                <a:effectLst/>
                <a:uLnTx/>
                <a:uFillTx/>
                <a:latin typeface="Gill Sans"/>
                <a:ea typeface="Gill Sans"/>
                <a:cs typeface="Gill Sans"/>
                <a:sym typeface="Gill Sans"/>
              </a:rPr>
              <a:t>Category : Student  - Punjab Engineering College , Chandigarh</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002060"/>
              </a:solidFill>
              <a:effectLst/>
              <a:uLnTx/>
              <a:uFillTx/>
              <a:latin typeface="Gill Sans"/>
              <a:ea typeface="Gill Sans"/>
              <a:cs typeface="Gill Sans"/>
              <a:sym typeface="Gill Sans"/>
            </a:endParaRPr>
          </a:p>
        </p:txBody>
      </p:sp>
    </p:spTree>
    <p:extLst>
      <p:ext uri="{BB962C8B-B14F-4D97-AF65-F5344CB8AC3E}">
        <p14:creationId xmlns:p14="http://schemas.microsoft.com/office/powerpoint/2010/main" val="3824293039"/>
      </p:ext>
    </p:extLst>
  </p:cSld>
  <p:clrMapOvr>
    <a:masterClrMapping/>
  </p:clrMapOvr>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2770</Words>
  <Application>Microsoft Office PowerPoint</Application>
  <PresentationFormat>Widescreen</PresentationFormat>
  <Paragraphs>200</Paragraphs>
  <Slides>22</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Noto Sans Symbols</vt:lpstr>
      <vt:lpstr>Lexend SemiBold</vt:lpstr>
      <vt:lpstr>Quattrocento Sans</vt:lpstr>
      <vt:lpstr>Söhne</vt:lpstr>
      <vt:lpstr>Arial</vt:lpstr>
      <vt:lpstr>Comic Sans MS</vt:lpstr>
      <vt:lpstr>Gill Sans</vt:lpstr>
      <vt:lpstr>Dividend</vt:lpstr>
      <vt:lpstr>CYBERTHON.AI - 2025</vt:lpstr>
      <vt:lpstr>TOPICS AVAILABLE</vt:lpstr>
      <vt:lpstr>TOPICS AVAILABLE</vt:lpstr>
      <vt:lpstr>TOPICS AVAILABLE</vt:lpstr>
      <vt:lpstr>TOPICS AVAILABLE</vt:lpstr>
      <vt:lpstr>Submission Guidelines:</vt:lpstr>
      <vt:lpstr>Guidelines</vt:lpstr>
      <vt:lpstr>CONTENTS</vt:lpstr>
      <vt:lpstr>TEAM DETAILS</vt:lpstr>
      <vt:lpstr>PROBLEM STATEMENT</vt:lpstr>
      <vt:lpstr>SOLUTION PROPOSED</vt:lpstr>
      <vt:lpstr>PowerPoint Presentation</vt:lpstr>
      <vt:lpstr>EXPECTED BENEFITS TO POLICING</vt:lpstr>
      <vt:lpstr>PowerPoint Presentation</vt:lpstr>
      <vt:lpstr>TECHNICAL DESIGN / ARCHITECTURAL DIAGRAM </vt:lpstr>
      <vt:lpstr>SOLUTION - SCREENSHOTS</vt:lpstr>
      <vt:lpstr>PowerPoint Presentation</vt:lpstr>
      <vt:lpstr>ASSUMPTIONS</vt:lpstr>
      <vt:lpstr>PowerPoint Presentation</vt:lpstr>
      <vt:lpstr>THANK YOU</vt:lpstr>
      <vt:lpstr>APPENDIX</vt:lpstr>
      <vt:lpstr>TECH REQUIREMENTS –   Given above , and more are used for different processes.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Raminder Singh</dc:creator>
  <cp:lastModifiedBy>Mayank Sajnani</cp:lastModifiedBy>
  <cp:revision>1</cp:revision>
  <dcterms:created xsi:type="dcterms:W3CDTF">2021-10-25T06:58:09Z</dcterms:created>
  <dcterms:modified xsi:type="dcterms:W3CDTF">2025-05-31T10:00:43Z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0x0101000789EAF60848CB4AAA499760E1EF6448</vt:lpwstr>
  </property>
  <property fmtid="{D5CDD505-2E9C-101B-9397-08002B2CF9AE}" pid="3" name="MSIP_Label_be4b3411-284d-4d31-bd4f-bc13ef7f1fd6_Enabled">
    <vt:lpwstr>True</vt:lpwstr>
  </property>
  <property fmtid="{D5CDD505-2E9C-101B-9397-08002B2CF9AE}" pid="4" name="MSIP_Label_be4b3411-284d-4d31-bd4f-bc13ef7f1fd6_SiteId">
    <vt:lpwstr>63ce7d59-2f3e-42cd-a8cc-be764cff5eb6</vt:lpwstr>
  </property>
  <property fmtid="{D5CDD505-2E9C-101B-9397-08002B2CF9AE}" pid="5" name="MSIP_Label_be4b3411-284d-4d31-bd4f-bc13ef7f1fd6_Owner">
    <vt:lpwstr>Raminder_Singh@ad.infosys.com</vt:lpwstr>
  </property>
  <property fmtid="{D5CDD505-2E9C-101B-9397-08002B2CF9AE}" pid="6" name="MSIP_Label_be4b3411-284d-4d31-bd4f-bc13ef7f1fd6_SetDate">
    <vt:lpwstr>2021-10-25T07:11:35.4513063Z</vt:lpwstr>
  </property>
  <property fmtid="{D5CDD505-2E9C-101B-9397-08002B2CF9AE}" pid="7" name="MSIP_Label_be4b3411-284d-4d31-bd4f-bc13ef7f1fd6_Name">
    <vt:lpwstr>Internal</vt:lpwstr>
  </property>
  <property fmtid="{D5CDD505-2E9C-101B-9397-08002B2CF9AE}" pid="8" name="MSIP_Label_be4b3411-284d-4d31-bd4f-bc13ef7f1fd6_Application">
    <vt:lpwstr>Microsoft Azure Information Protection</vt:lpwstr>
  </property>
  <property fmtid="{D5CDD505-2E9C-101B-9397-08002B2CF9AE}" pid="9" name="MSIP_Label_be4b3411-284d-4d31-bd4f-bc13ef7f1fd6_ActionId">
    <vt:lpwstr>b4d8e112-927f-4b14-9b08-1d164afe7a72</vt:lpwstr>
  </property>
  <property fmtid="{D5CDD505-2E9C-101B-9397-08002B2CF9AE}" pid="10" name="MSIP_Label_be4b3411-284d-4d31-bd4f-bc13ef7f1fd6_Extended_MSFT_Method">
    <vt:lpwstr>Automatic</vt:lpwstr>
  </property>
  <property fmtid="{D5CDD505-2E9C-101B-9397-08002B2CF9AE}" pid="11" name="MSIP_Label_a0819fa7-4367-4500-ba88-dd630d977609_Enabled">
    <vt:lpwstr>True</vt:lpwstr>
  </property>
  <property fmtid="{D5CDD505-2E9C-101B-9397-08002B2CF9AE}" pid="12" name="MSIP_Label_a0819fa7-4367-4500-ba88-dd630d977609_SiteId">
    <vt:lpwstr>63ce7d59-2f3e-42cd-a8cc-be764cff5eb6</vt:lpwstr>
  </property>
  <property fmtid="{D5CDD505-2E9C-101B-9397-08002B2CF9AE}" pid="13" name="MSIP_Label_a0819fa7-4367-4500-ba88-dd630d977609_Owner">
    <vt:lpwstr>Raminder_Singh@ad.infosys.com</vt:lpwstr>
  </property>
  <property fmtid="{D5CDD505-2E9C-101B-9397-08002B2CF9AE}" pid="14" name="MSIP_Label_a0819fa7-4367-4500-ba88-dd630d977609_SetDate">
    <vt:lpwstr>2021-10-25T07:11:35.4513063Z</vt:lpwstr>
  </property>
  <property fmtid="{D5CDD505-2E9C-101B-9397-08002B2CF9AE}" pid="15" name="MSIP_Label_a0819fa7-4367-4500-ba88-dd630d977609_Name">
    <vt:lpwstr>Companywide usage</vt:lpwstr>
  </property>
  <property fmtid="{D5CDD505-2E9C-101B-9397-08002B2CF9AE}" pid="16" name="MSIP_Label_a0819fa7-4367-4500-ba88-dd630d977609_Application">
    <vt:lpwstr>Microsoft Azure Information Protection</vt:lpwstr>
  </property>
  <property fmtid="{D5CDD505-2E9C-101B-9397-08002B2CF9AE}" pid="17" name="MSIP_Label_a0819fa7-4367-4500-ba88-dd630d977609_ActionId">
    <vt:lpwstr>b4d8e112-927f-4b14-9b08-1d164afe7a72</vt:lpwstr>
  </property>
  <property fmtid="{D5CDD505-2E9C-101B-9397-08002B2CF9AE}" pid="18" name="MSIP_Label_a0819fa7-4367-4500-ba88-dd630d977609_Parent">
    <vt:lpwstr>be4b3411-284d-4d31-bd4f-bc13ef7f1fd6</vt:lpwstr>
  </property>
  <property fmtid="{D5CDD505-2E9C-101B-9397-08002B2CF9AE}" pid="19" name="MSIP_Label_a0819fa7-4367-4500-ba88-dd630d977609_Extended_MSFT_Method">
    <vt:lpwstr>Automatic</vt:lpwstr>
  </property>
  <property fmtid="{D5CDD505-2E9C-101B-9397-08002B2CF9AE}" pid="20" name="Sensitivity">
    <vt:lpwstr>Internal Companywide usage</vt:lpwstr>
  </property>
</Properties>
</file>